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58" r:id="rId5"/>
    <p:sldId id="271" r:id="rId6"/>
    <p:sldId id="260" r:id="rId7"/>
    <p:sldId id="262" r:id="rId8"/>
    <p:sldId id="264" r:id="rId9"/>
    <p:sldId id="265" r:id="rId10"/>
    <p:sldId id="266" r:id="rId11"/>
    <p:sldId id="267" r:id="rId12"/>
    <p:sldId id="270"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FE4"/>
    <a:srgbClr val="E8CE02"/>
    <a:srgbClr val="22AEEF"/>
    <a:srgbClr val="1ABA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9/20/2022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9/20/2022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9/20/2022</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9/20/2022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93F588-EF32-4AC5-A4AF-A96B3C2A0CC9}"/>
              </a:ext>
            </a:extLst>
          </p:cNvPr>
          <p:cNvSpPr>
            <a:spLocks noGrp="1"/>
          </p:cNvSpPr>
          <p:nvPr>
            <p:ph type="ctrTitle"/>
          </p:nvPr>
        </p:nvSpPr>
        <p:spPr/>
        <p:txBody>
          <a:bodyPr/>
          <a:lstStyle/>
          <a:p>
            <a:pPr algn="ctr"/>
            <a:r>
              <a:rPr lang="fr-FR" dirty="0">
                <a:solidFill>
                  <a:srgbClr val="22AEEF"/>
                </a:solidFill>
                <a:latin typeface="+mn-lt"/>
              </a:rPr>
              <a:t>Travaux de modernisation du réseau collectif</a:t>
            </a:r>
            <a:r>
              <a:rPr lang="fr-FR" dirty="0">
                <a:latin typeface="+mn-lt"/>
              </a:rPr>
              <a:t> </a:t>
            </a:r>
            <a:r>
              <a:rPr lang="fr-FR" dirty="0">
                <a:solidFill>
                  <a:srgbClr val="22AEEF"/>
                </a:solidFill>
                <a:latin typeface="+mn-lt"/>
              </a:rPr>
              <a:t>des</a:t>
            </a:r>
            <a:r>
              <a:rPr lang="fr-FR" dirty="0">
                <a:latin typeface="+mn-lt"/>
              </a:rPr>
              <a:t> </a:t>
            </a:r>
            <a:r>
              <a:rPr lang="fr-FR" dirty="0">
                <a:solidFill>
                  <a:srgbClr val="22AEEF"/>
                </a:solidFill>
                <a:latin typeface="+mn-lt"/>
              </a:rPr>
              <a:t>eaux</a:t>
            </a:r>
            <a:r>
              <a:rPr lang="fr-FR" dirty="0">
                <a:latin typeface="+mn-lt"/>
              </a:rPr>
              <a:t> </a:t>
            </a:r>
            <a:r>
              <a:rPr lang="fr-FR" dirty="0">
                <a:solidFill>
                  <a:srgbClr val="22AEEF"/>
                </a:solidFill>
                <a:latin typeface="+mn-lt"/>
              </a:rPr>
              <a:t>usées</a:t>
            </a:r>
            <a:r>
              <a:rPr lang="fr-FR" dirty="0">
                <a:latin typeface="+mn-lt"/>
              </a:rPr>
              <a:t> </a:t>
            </a:r>
            <a:r>
              <a:rPr lang="fr-FR" dirty="0">
                <a:solidFill>
                  <a:srgbClr val="22AEEF"/>
                </a:solidFill>
                <a:latin typeface="+mn-lt"/>
              </a:rPr>
              <a:t>de la RN1A Saint-Leu</a:t>
            </a:r>
            <a:endParaRPr lang="fr-FR" dirty="0">
              <a:solidFill>
                <a:srgbClr val="009FE4"/>
              </a:solidFill>
              <a:latin typeface="+mn-lt"/>
            </a:endParaRPr>
          </a:p>
        </p:txBody>
      </p:sp>
      <p:sp>
        <p:nvSpPr>
          <p:cNvPr id="3" name="Sous-titre 2">
            <a:extLst>
              <a:ext uri="{FF2B5EF4-FFF2-40B4-BE49-F238E27FC236}">
                <a16:creationId xmlns:a16="http://schemas.microsoft.com/office/drawing/2014/main" id="{A346A87A-F0DC-4B9D-AA02-BB99D7C16CCC}"/>
              </a:ext>
            </a:extLst>
          </p:cNvPr>
          <p:cNvSpPr>
            <a:spLocks noGrp="1"/>
          </p:cNvSpPr>
          <p:nvPr>
            <p:ph type="subTitle" idx="1"/>
          </p:nvPr>
        </p:nvSpPr>
        <p:spPr/>
        <p:txBody>
          <a:bodyPr>
            <a:normAutofit fontScale="77500" lnSpcReduction="20000"/>
          </a:bodyPr>
          <a:lstStyle/>
          <a:p>
            <a:pPr algn="ctr"/>
            <a:r>
              <a:rPr lang="fr-FR" sz="4400" b="1" dirty="0">
                <a:solidFill>
                  <a:srgbClr val="E8CE02"/>
                </a:solidFill>
              </a:rPr>
              <a:t>DOSSIER DE PRESSE</a:t>
            </a:r>
          </a:p>
          <a:p>
            <a:pPr algn="ctr"/>
            <a:r>
              <a:rPr lang="fr-FR" sz="4400" b="1" dirty="0">
                <a:solidFill>
                  <a:srgbClr val="1ABABC"/>
                </a:solidFill>
              </a:rPr>
              <a:t>22 septembre 2022</a:t>
            </a:r>
          </a:p>
          <a:p>
            <a:pPr algn="ctr"/>
            <a:endParaRPr lang="fr-FR" dirty="0">
              <a:solidFill>
                <a:srgbClr val="1ABABC"/>
              </a:solidFill>
            </a:endParaRPr>
          </a:p>
        </p:txBody>
      </p:sp>
      <p:pic>
        <p:nvPicPr>
          <p:cNvPr id="5" name="Image 4">
            <a:extLst>
              <a:ext uri="{FF2B5EF4-FFF2-40B4-BE49-F238E27FC236}">
                <a16:creationId xmlns:a16="http://schemas.microsoft.com/office/drawing/2014/main" id="{C4A7AAEF-1283-42E4-BA4D-D489118A1292}"/>
              </a:ext>
            </a:extLst>
          </p:cNvPr>
          <p:cNvPicPr>
            <a:picLocks noChangeAspect="1"/>
          </p:cNvPicPr>
          <p:nvPr/>
        </p:nvPicPr>
        <p:blipFill>
          <a:blip r:embed="rId2"/>
          <a:stretch>
            <a:fillRect/>
          </a:stretch>
        </p:blipFill>
        <p:spPr>
          <a:xfrm>
            <a:off x="10211597" y="0"/>
            <a:ext cx="1980403" cy="1320800"/>
          </a:xfrm>
          <a:prstGeom prst="rect">
            <a:avLst/>
          </a:prstGeom>
        </p:spPr>
      </p:pic>
    </p:spTree>
    <p:extLst>
      <p:ext uri="{BB962C8B-B14F-4D97-AF65-F5344CB8AC3E}">
        <p14:creationId xmlns:p14="http://schemas.microsoft.com/office/powerpoint/2010/main" val="2843491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E3F6F10-B58B-4C81-B2AA-1E5D4B520A18}"/>
              </a:ext>
            </a:extLst>
          </p:cNvPr>
          <p:cNvSpPr>
            <a:spLocks noGrp="1"/>
          </p:cNvSpPr>
          <p:nvPr>
            <p:ph idx="1"/>
          </p:nvPr>
        </p:nvSpPr>
        <p:spPr>
          <a:xfrm>
            <a:off x="677334" y="2726864"/>
            <a:ext cx="4853890" cy="2928273"/>
          </a:xfrm>
        </p:spPr>
        <p:txBody>
          <a:bodyPr>
            <a:normAutofit/>
          </a:bodyPr>
          <a:lstStyle/>
          <a:p>
            <a:r>
              <a:rPr lang="fr-FR" altLang="fr-FR" sz="1700" dirty="0">
                <a:latin typeface="Arial" panose="020B0604020202020204" pitchFamily="34" charset="0"/>
                <a:cs typeface="Arial" panose="020B0604020202020204" pitchFamily="34" charset="0"/>
              </a:rPr>
              <a:t>Dates prévisionnelles des travaux : </a:t>
            </a:r>
          </a:p>
          <a:p>
            <a:pPr marL="0" indent="0">
              <a:buNone/>
            </a:pPr>
            <a:r>
              <a:rPr lang="fr-FR" altLang="fr-FR" sz="1700" b="1" dirty="0">
                <a:latin typeface="Arial" panose="020B0604020202020204" pitchFamily="34" charset="0"/>
                <a:cs typeface="Arial" panose="020B0604020202020204" pitchFamily="34" charset="0"/>
              </a:rPr>
              <a:t>	16 Janvier 2023 au 16 Mai 2023</a:t>
            </a:r>
            <a:r>
              <a:rPr lang="fr-FR" altLang="fr-FR" sz="1700" dirty="0">
                <a:latin typeface="Arial" panose="020B0604020202020204" pitchFamily="34" charset="0"/>
                <a:cs typeface="Arial" panose="020B0604020202020204" pitchFamily="34" charset="0"/>
              </a:rPr>
              <a:t> </a:t>
            </a:r>
          </a:p>
          <a:p>
            <a:pPr marL="0" indent="0">
              <a:buNone/>
            </a:pPr>
            <a:r>
              <a:rPr lang="fr-FR" altLang="fr-FR" sz="1700" dirty="0">
                <a:latin typeface="Arial" panose="020B0604020202020204" pitchFamily="34" charset="0"/>
                <a:cs typeface="Arial" panose="020B0604020202020204" pitchFamily="34" charset="0"/>
              </a:rPr>
              <a:t>	(congés    BTP compris)</a:t>
            </a:r>
          </a:p>
          <a:p>
            <a:r>
              <a:rPr lang="fr-FR" altLang="fr-FR" sz="1700" dirty="0">
                <a:latin typeface="Arial" panose="020B0604020202020204" pitchFamily="34" charset="0"/>
                <a:cs typeface="Arial" panose="020B0604020202020204" pitchFamily="34" charset="0"/>
              </a:rPr>
              <a:t>Durée : 4 mois</a:t>
            </a:r>
          </a:p>
          <a:p>
            <a:r>
              <a:rPr lang="fr-FR" altLang="fr-FR" sz="1700" dirty="0">
                <a:latin typeface="Arial" panose="020B0604020202020204" pitchFamily="34" charset="0"/>
                <a:cs typeface="Arial" panose="020B0604020202020204" pitchFamily="34" charset="0"/>
              </a:rPr>
              <a:t>Lieu des travaux : </a:t>
            </a:r>
            <a:r>
              <a:rPr lang="fr-FR" altLang="fr-FR" sz="1700" dirty="0">
                <a:latin typeface="Arial" panose="020B0604020202020204" pitchFamily="34" charset="0"/>
                <a:cs typeface="Arial" panose="020B0604020202020204" pitchFamily="34" charset="0"/>
                <a:sym typeface="Wingdings" panose="05000000000000000000" pitchFamily="2" charset="2"/>
              </a:rPr>
              <a:t>Gendarmerie  Rue Saint Michel</a:t>
            </a:r>
          </a:p>
          <a:p>
            <a:r>
              <a:rPr lang="fr-FR" sz="1700" dirty="0">
                <a:latin typeface="Arial" panose="020B0604020202020204" pitchFamily="34" charset="0"/>
                <a:cs typeface="Arial" panose="020B0604020202020204" pitchFamily="34" charset="0"/>
                <a:sym typeface="Wingdings" panose="05000000000000000000" pitchFamily="2" charset="2"/>
              </a:rPr>
              <a:t>Route barrée, déviation Rue Haute. </a:t>
            </a:r>
            <a:endParaRPr lang="fr-FR" sz="1700" dirty="0">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739FD42A-CBF7-422D-8D29-E3C404FBDC0A}"/>
              </a:ext>
            </a:extLst>
          </p:cNvPr>
          <p:cNvPicPr>
            <a:picLocks noChangeAspect="1"/>
          </p:cNvPicPr>
          <p:nvPr/>
        </p:nvPicPr>
        <p:blipFill>
          <a:blip r:embed="rId2"/>
          <a:stretch>
            <a:fillRect/>
          </a:stretch>
        </p:blipFill>
        <p:spPr>
          <a:xfrm>
            <a:off x="6296652" y="830411"/>
            <a:ext cx="3346882" cy="5608489"/>
          </a:xfrm>
          <a:prstGeom prst="rect">
            <a:avLst/>
          </a:prstGeom>
        </p:spPr>
      </p:pic>
      <p:pic>
        <p:nvPicPr>
          <p:cNvPr id="5" name="Image 4">
            <a:extLst>
              <a:ext uri="{FF2B5EF4-FFF2-40B4-BE49-F238E27FC236}">
                <a16:creationId xmlns:a16="http://schemas.microsoft.com/office/drawing/2014/main" id="{C46A95EB-5567-493E-B03F-D004A998A0E0}"/>
              </a:ext>
            </a:extLst>
          </p:cNvPr>
          <p:cNvPicPr>
            <a:picLocks noChangeAspect="1"/>
          </p:cNvPicPr>
          <p:nvPr/>
        </p:nvPicPr>
        <p:blipFill>
          <a:blip r:embed="rId3"/>
          <a:stretch>
            <a:fillRect/>
          </a:stretch>
        </p:blipFill>
        <p:spPr>
          <a:xfrm>
            <a:off x="10211597" y="0"/>
            <a:ext cx="1980403" cy="1320800"/>
          </a:xfrm>
          <a:prstGeom prst="rect">
            <a:avLst/>
          </a:prstGeom>
        </p:spPr>
      </p:pic>
      <p:sp>
        <p:nvSpPr>
          <p:cNvPr id="8" name="Titre 1">
            <a:extLst>
              <a:ext uri="{FF2B5EF4-FFF2-40B4-BE49-F238E27FC236}">
                <a16:creationId xmlns:a16="http://schemas.microsoft.com/office/drawing/2014/main" id="{C77271D2-1FE0-4C4B-903A-5B5A6DFC7142}"/>
              </a:ext>
            </a:extLst>
          </p:cNvPr>
          <p:cNvSpPr>
            <a:spLocks noGrp="1"/>
          </p:cNvSpPr>
          <p:nvPr>
            <p:ph type="title"/>
          </p:nvPr>
        </p:nvSpPr>
        <p:spPr>
          <a:xfrm>
            <a:off x="457200" y="592666"/>
            <a:ext cx="6595533" cy="2057400"/>
          </a:xfrm>
        </p:spPr>
        <p:txBody>
          <a:bodyPr>
            <a:normAutofit fontScale="90000"/>
          </a:bodyPr>
          <a:lstStyle/>
          <a:p>
            <a:r>
              <a:rPr lang="fr-FR" dirty="0"/>
              <a:t>Phasage du chantier</a:t>
            </a:r>
            <a:br>
              <a:rPr lang="fr-FR" dirty="0"/>
            </a:br>
            <a:r>
              <a:rPr lang="fr-FR" dirty="0">
                <a:solidFill>
                  <a:srgbClr val="1ABABC"/>
                </a:solidFill>
              </a:rPr>
              <a:t>Tranche 1</a:t>
            </a:r>
            <a:br>
              <a:rPr lang="fr-FR" dirty="0">
                <a:solidFill>
                  <a:srgbClr val="1ABABC"/>
                </a:solidFill>
              </a:rPr>
            </a:br>
            <a:br>
              <a:rPr lang="fr-FR" sz="2200" dirty="0">
                <a:solidFill>
                  <a:srgbClr val="1ABABC"/>
                </a:solidFill>
              </a:rPr>
            </a:br>
            <a:r>
              <a:rPr lang="fr-FR" sz="2200" dirty="0">
                <a:solidFill>
                  <a:srgbClr val="1ABABC"/>
                </a:solidFill>
              </a:rPr>
              <a:t>Phase 3 | </a:t>
            </a:r>
            <a:r>
              <a:rPr lang="fr-FR" dirty="0">
                <a:solidFill>
                  <a:srgbClr val="FFC000"/>
                </a:solidFill>
              </a:rPr>
              <a:t>Gendarmerie – St Michel</a:t>
            </a:r>
          </a:p>
        </p:txBody>
      </p:sp>
    </p:spTree>
    <p:extLst>
      <p:ext uri="{BB962C8B-B14F-4D97-AF65-F5344CB8AC3E}">
        <p14:creationId xmlns:p14="http://schemas.microsoft.com/office/powerpoint/2010/main" val="2895487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509D1C-AD52-4739-A839-226F876C4FB6}"/>
              </a:ext>
            </a:extLst>
          </p:cNvPr>
          <p:cNvSpPr>
            <a:spLocks noGrp="1"/>
          </p:cNvSpPr>
          <p:nvPr>
            <p:ph type="title"/>
          </p:nvPr>
        </p:nvSpPr>
        <p:spPr/>
        <p:txBody>
          <a:bodyPr/>
          <a:lstStyle/>
          <a:p>
            <a:r>
              <a:rPr lang="fr-FR" dirty="0"/>
              <a:t>Phasage du chantier</a:t>
            </a:r>
            <a:br>
              <a:rPr lang="fr-FR" dirty="0"/>
            </a:br>
            <a:r>
              <a:rPr lang="fr-FR" dirty="0">
                <a:solidFill>
                  <a:srgbClr val="1ABABC"/>
                </a:solidFill>
              </a:rPr>
              <a:t>Tranche 2</a:t>
            </a:r>
            <a:endParaRPr lang="fr-FR" dirty="0"/>
          </a:p>
        </p:txBody>
      </p:sp>
      <p:sp>
        <p:nvSpPr>
          <p:cNvPr id="3" name="Espace réservé du contenu 2">
            <a:extLst>
              <a:ext uri="{FF2B5EF4-FFF2-40B4-BE49-F238E27FC236}">
                <a16:creationId xmlns:a16="http://schemas.microsoft.com/office/drawing/2014/main" id="{2443F4FA-020E-4F97-A39C-EC44DDEEA6A4}"/>
              </a:ext>
            </a:extLst>
          </p:cNvPr>
          <p:cNvSpPr>
            <a:spLocks noGrp="1"/>
          </p:cNvSpPr>
          <p:nvPr>
            <p:ph idx="1"/>
          </p:nvPr>
        </p:nvSpPr>
        <p:spPr>
          <a:xfrm>
            <a:off x="677334" y="2438400"/>
            <a:ext cx="5003799" cy="3602962"/>
          </a:xfrm>
        </p:spPr>
        <p:txBody>
          <a:bodyPr/>
          <a:lstStyle/>
          <a:p>
            <a:r>
              <a:rPr lang="fr-FR" altLang="fr-FR" sz="1700" dirty="0">
                <a:latin typeface="Arial" panose="020B0604020202020204" pitchFamily="34" charset="0"/>
                <a:cs typeface="Arial" panose="020B0604020202020204" pitchFamily="34" charset="0"/>
              </a:rPr>
              <a:t>Dates prévisionnelles des travaux :</a:t>
            </a:r>
          </a:p>
          <a:p>
            <a:pPr marL="0" indent="0">
              <a:buNone/>
            </a:pPr>
            <a:r>
              <a:rPr lang="fr-FR" altLang="fr-FR" sz="1700" b="1" dirty="0">
                <a:latin typeface="Arial" panose="020B0604020202020204" pitchFamily="34" charset="0"/>
                <a:cs typeface="Arial" panose="020B0604020202020204" pitchFamily="34" charset="0"/>
              </a:rPr>
              <a:t>	</a:t>
            </a:r>
            <a:r>
              <a:rPr lang="fr-FR" altLang="fr-FR" sz="1500" b="1" dirty="0">
                <a:latin typeface="Arial" panose="020B0604020202020204" pitchFamily="34" charset="0"/>
                <a:cs typeface="Arial" panose="020B0604020202020204" pitchFamily="34" charset="0"/>
              </a:rPr>
              <a:t>12 Juin 2023 au 12 Septembre 2023</a:t>
            </a:r>
          </a:p>
          <a:p>
            <a:r>
              <a:rPr lang="fr-FR" altLang="fr-FR" sz="1700" dirty="0">
                <a:latin typeface="Arial" panose="020B0604020202020204" pitchFamily="34" charset="0"/>
                <a:cs typeface="Arial" panose="020B0604020202020204" pitchFamily="34" charset="0"/>
              </a:rPr>
              <a:t>Durée : 3 mois</a:t>
            </a:r>
          </a:p>
          <a:p>
            <a:r>
              <a:rPr lang="fr-FR" altLang="fr-FR" sz="1700" dirty="0">
                <a:latin typeface="Arial" panose="020B0604020202020204" pitchFamily="34" charset="0"/>
                <a:cs typeface="Arial" panose="020B0604020202020204" pitchFamily="34" charset="0"/>
              </a:rPr>
              <a:t>Lieu des travaux : </a:t>
            </a:r>
            <a:r>
              <a:rPr lang="fr-FR" altLang="fr-FR" sz="1700" dirty="0">
                <a:latin typeface="Arial" panose="020B0604020202020204" pitchFamily="34" charset="0"/>
                <a:cs typeface="Arial" panose="020B0604020202020204" pitchFamily="34" charset="0"/>
                <a:sym typeface="Wingdings" panose="05000000000000000000" pitchFamily="2" charset="2"/>
              </a:rPr>
              <a:t>Rue Saint Michel  Eglise </a:t>
            </a:r>
          </a:p>
          <a:p>
            <a:r>
              <a:rPr lang="fr-FR" sz="1700" dirty="0">
                <a:latin typeface="Arial" panose="020B0604020202020204" pitchFamily="34" charset="0"/>
                <a:cs typeface="Arial" panose="020B0604020202020204" pitchFamily="34" charset="0"/>
                <a:sym typeface="Wingdings" panose="05000000000000000000" pitchFamily="2" charset="2"/>
              </a:rPr>
              <a:t>Route barrée, déviation Rue Haute. </a:t>
            </a:r>
            <a:endParaRPr lang="fr-FR" sz="1700" dirty="0">
              <a:latin typeface="Arial" panose="020B0604020202020204" pitchFamily="34" charset="0"/>
              <a:cs typeface="Arial" panose="020B0604020202020204" pitchFamily="34" charset="0"/>
            </a:endParaRPr>
          </a:p>
          <a:p>
            <a:pPr marL="0" indent="0">
              <a:buNone/>
            </a:pPr>
            <a:endParaRPr lang="fr-FR" altLang="fr-FR" dirty="0">
              <a:latin typeface="Verdana" panose="020B0604030504040204" pitchFamily="34" charset="0"/>
              <a:cs typeface="Times New Roman" panose="02020603050405020304" pitchFamily="18" charset="0"/>
            </a:endParaRPr>
          </a:p>
          <a:p>
            <a:pPr marL="0" indent="0">
              <a:buNone/>
            </a:pPr>
            <a:endParaRPr lang="fr-FR" dirty="0"/>
          </a:p>
        </p:txBody>
      </p:sp>
      <p:pic>
        <p:nvPicPr>
          <p:cNvPr id="4" name="Image 3">
            <a:extLst>
              <a:ext uri="{FF2B5EF4-FFF2-40B4-BE49-F238E27FC236}">
                <a16:creationId xmlns:a16="http://schemas.microsoft.com/office/drawing/2014/main" id="{0CA12179-B140-4C78-B955-87394D126EBC}"/>
              </a:ext>
            </a:extLst>
          </p:cNvPr>
          <p:cNvPicPr>
            <a:picLocks noChangeAspect="1"/>
          </p:cNvPicPr>
          <p:nvPr/>
        </p:nvPicPr>
        <p:blipFill>
          <a:blip r:embed="rId2"/>
          <a:stretch>
            <a:fillRect/>
          </a:stretch>
        </p:blipFill>
        <p:spPr>
          <a:xfrm>
            <a:off x="6006353" y="906611"/>
            <a:ext cx="3137647" cy="5511833"/>
          </a:xfrm>
          <a:prstGeom prst="rect">
            <a:avLst/>
          </a:prstGeom>
        </p:spPr>
      </p:pic>
      <p:pic>
        <p:nvPicPr>
          <p:cNvPr id="5" name="Image 4">
            <a:extLst>
              <a:ext uri="{FF2B5EF4-FFF2-40B4-BE49-F238E27FC236}">
                <a16:creationId xmlns:a16="http://schemas.microsoft.com/office/drawing/2014/main" id="{99947C70-A1AA-4E8B-B1F5-996AA7BBC9AB}"/>
              </a:ext>
            </a:extLst>
          </p:cNvPr>
          <p:cNvPicPr>
            <a:picLocks noChangeAspect="1"/>
          </p:cNvPicPr>
          <p:nvPr/>
        </p:nvPicPr>
        <p:blipFill>
          <a:blip r:embed="rId3"/>
          <a:stretch>
            <a:fillRect/>
          </a:stretch>
        </p:blipFill>
        <p:spPr>
          <a:xfrm>
            <a:off x="10211597" y="0"/>
            <a:ext cx="1980403" cy="1320800"/>
          </a:xfrm>
          <a:prstGeom prst="rect">
            <a:avLst/>
          </a:prstGeom>
        </p:spPr>
      </p:pic>
    </p:spTree>
    <p:extLst>
      <p:ext uri="{BB962C8B-B14F-4D97-AF65-F5344CB8AC3E}">
        <p14:creationId xmlns:p14="http://schemas.microsoft.com/office/powerpoint/2010/main" val="840779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509D1C-AD52-4739-A839-226F876C4FB6}"/>
              </a:ext>
            </a:extLst>
          </p:cNvPr>
          <p:cNvSpPr>
            <a:spLocks noGrp="1"/>
          </p:cNvSpPr>
          <p:nvPr>
            <p:ph type="title"/>
          </p:nvPr>
        </p:nvSpPr>
        <p:spPr>
          <a:xfrm>
            <a:off x="2286000" y="203200"/>
            <a:ext cx="7492999" cy="575733"/>
          </a:xfrm>
        </p:spPr>
        <p:txBody>
          <a:bodyPr>
            <a:normAutofit fontScale="90000"/>
          </a:bodyPr>
          <a:lstStyle/>
          <a:p>
            <a:r>
              <a:rPr lang="fr-FR" dirty="0"/>
              <a:t>Exemple de déviation - </a:t>
            </a:r>
            <a:r>
              <a:rPr lang="fr-FR" dirty="0">
                <a:solidFill>
                  <a:srgbClr val="1ABABC"/>
                </a:solidFill>
              </a:rPr>
              <a:t>Tranche 2</a:t>
            </a:r>
            <a:endParaRPr lang="fr-FR" dirty="0"/>
          </a:p>
        </p:txBody>
      </p:sp>
      <p:pic>
        <p:nvPicPr>
          <p:cNvPr id="4" name="Image 3">
            <a:extLst>
              <a:ext uri="{FF2B5EF4-FFF2-40B4-BE49-F238E27FC236}">
                <a16:creationId xmlns:a16="http://schemas.microsoft.com/office/drawing/2014/main" id="{0CA12179-B140-4C78-B955-87394D126EBC}"/>
              </a:ext>
            </a:extLst>
          </p:cNvPr>
          <p:cNvPicPr>
            <a:picLocks noChangeAspect="1"/>
          </p:cNvPicPr>
          <p:nvPr/>
        </p:nvPicPr>
        <p:blipFill rotWithShape="1">
          <a:blip r:embed="rId2"/>
          <a:srcRect l="26334" t="24258" r="1349" b="39644"/>
          <a:stretch/>
        </p:blipFill>
        <p:spPr>
          <a:xfrm>
            <a:off x="186266" y="1159932"/>
            <a:ext cx="1931121" cy="1693334"/>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5" name="Image 4">
            <a:extLst>
              <a:ext uri="{FF2B5EF4-FFF2-40B4-BE49-F238E27FC236}">
                <a16:creationId xmlns:a16="http://schemas.microsoft.com/office/drawing/2014/main" id="{99947C70-A1AA-4E8B-B1F5-996AA7BBC9AB}"/>
              </a:ext>
            </a:extLst>
          </p:cNvPr>
          <p:cNvPicPr>
            <a:picLocks noChangeAspect="1"/>
          </p:cNvPicPr>
          <p:nvPr/>
        </p:nvPicPr>
        <p:blipFill>
          <a:blip r:embed="rId3"/>
          <a:stretch>
            <a:fillRect/>
          </a:stretch>
        </p:blipFill>
        <p:spPr>
          <a:xfrm>
            <a:off x="11024070" y="0"/>
            <a:ext cx="1167929" cy="778933"/>
          </a:xfrm>
          <a:prstGeom prst="rect">
            <a:avLst/>
          </a:prstGeom>
        </p:spPr>
      </p:pic>
      <p:pic>
        <p:nvPicPr>
          <p:cNvPr id="8" name="Image 7">
            <a:extLst>
              <a:ext uri="{FF2B5EF4-FFF2-40B4-BE49-F238E27FC236}">
                <a16:creationId xmlns:a16="http://schemas.microsoft.com/office/drawing/2014/main" id="{6D27AE7D-FEF9-446A-858C-C44A33917F26}"/>
              </a:ext>
            </a:extLst>
          </p:cNvPr>
          <p:cNvPicPr>
            <a:picLocks noChangeAspect="1"/>
          </p:cNvPicPr>
          <p:nvPr/>
        </p:nvPicPr>
        <p:blipFill rotWithShape="1">
          <a:blip r:embed="rId4"/>
          <a:srcRect l="816" t="1268" r="617" b="1315"/>
          <a:stretch/>
        </p:blipFill>
        <p:spPr>
          <a:xfrm>
            <a:off x="2286000" y="872067"/>
            <a:ext cx="8606461" cy="5985933"/>
          </a:xfrm>
          <a:prstGeom prst="rect">
            <a:avLst/>
          </a:prstGeom>
        </p:spPr>
      </p:pic>
    </p:spTree>
    <p:extLst>
      <p:ext uri="{BB962C8B-B14F-4D97-AF65-F5344CB8AC3E}">
        <p14:creationId xmlns:p14="http://schemas.microsoft.com/office/powerpoint/2010/main" val="268201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0644BD-B209-416F-9223-0ECE79EB3100}"/>
              </a:ext>
            </a:extLst>
          </p:cNvPr>
          <p:cNvSpPr>
            <a:spLocks noGrp="1"/>
          </p:cNvSpPr>
          <p:nvPr>
            <p:ph type="title"/>
          </p:nvPr>
        </p:nvSpPr>
        <p:spPr/>
        <p:txBody>
          <a:bodyPr/>
          <a:lstStyle/>
          <a:p>
            <a:r>
              <a:rPr lang="fr-FR" dirty="0"/>
              <a:t>Phasage du chantier</a:t>
            </a:r>
            <a:br>
              <a:rPr lang="fr-FR" dirty="0"/>
            </a:br>
            <a:r>
              <a:rPr lang="fr-FR" dirty="0">
                <a:solidFill>
                  <a:srgbClr val="1ABABC"/>
                </a:solidFill>
              </a:rPr>
              <a:t>Tranche 3</a:t>
            </a:r>
            <a:endParaRPr lang="fr-FR" dirty="0"/>
          </a:p>
        </p:txBody>
      </p:sp>
      <p:sp>
        <p:nvSpPr>
          <p:cNvPr id="3" name="Espace réservé du contenu 2">
            <a:extLst>
              <a:ext uri="{FF2B5EF4-FFF2-40B4-BE49-F238E27FC236}">
                <a16:creationId xmlns:a16="http://schemas.microsoft.com/office/drawing/2014/main" id="{8510D03D-04DB-48D8-B4B5-4D98DD2AC5DB}"/>
              </a:ext>
            </a:extLst>
          </p:cNvPr>
          <p:cNvSpPr>
            <a:spLocks noGrp="1"/>
          </p:cNvSpPr>
          <p:nvPr>
            <p:ph idx="1"/>
          </p:nvPr>
        </p:nvSpPr>
        <p:spPr>
          <a:xfrm>
            <a:off x="677333" y="2734733"/>
            <a:ext cx="4978399" cy="3306629"/>
          </a:xfrm>
        </p:spPr>
        <p:txBody>
          <a:bodyPr>
            <a:normAutofit/>
          </a:bodyPr>
          <a:lstStyle/>
          <a:p>
            <a:r>
              <a:rPr lang="fr-FR" altLang="fr-FR" sz="1700" dirty="0">
                <a:latin typeface="Arial" panose="020B0604020202020204" pitchFamily="34" charset="0"/>
                <a:cs typeface="Arial" panose="020B0604020202020204" pitchFamily="34" charset="0"/>
              </a:rPr>
              <a:t>Dates prévisionnelles des travaux : </a:t>
            </a:r>
          </a:p>
          <a:p>
            <a:pPr marL="0" indent="0">
              <a:buNone/>
            </a:pPr>
            <a:r>
              <a:rPr lang="fr-FR" altLang="fr-FR" sz="1700" b="1" dirty="0">
                <a:latin typeface="Arial" panose="020B0604020202020204" pitchFamily="34" charset="0"/>
                <a:cs typeface="Arial" panose="020B0604020202020204" pitchFamily="34" charset="0"/>
              </a:rPr>
              <a:t>	12 septembre 2023 au 12 décembre 2023</a:t>
            </a:r>
          </a:p>
          <a:p>
            <a:r>
              <a:rPr lang="fr-FR" altLang="fr-FR" sz="1700" dirty="0">
                <a:latin typeface="Arial" panose="020B0604020202020204" pitchFamily="34" charset="0"/>
                <a:cs typeface="Arial" panose="020B0604020202020204" pitchFamily="34" charset="0"/>
              </a:rPr>
              <a:t>Durée : 3 mois</a:t>
            </a:r>
          </a:p>
          <a:p>
            <a:r>
              <a:rPr lang="fr-FR" altLang="fr-FR" sz="1700" dirty="0">
                <a:latin typeface="Arial" panose="020B0604020202020204" pitchFamily="34" charset="0"/>
                <a:cs typeface="Arial" panose="020B0604020202020204" pitchFamily="34" charset="0"/>
              </a:rPr>
              <a:t>Lieu des travaux : </a:t>
            </a:r>
            <a:r>
              <a:rPr lang="fr-FR" altLang="fr-FR" sz="1700" dirty="0" err="1">
                <a:latin typeface="Arial" panose="020B0604020202020204" pitchFamily="34" charset="0"/>
                <a:cs typeface="Arial" panose="020B0604020202020204" pitchFamily="34" charset="0"/>
                <a:sym typeface="Wingdings" panose="05000000000000000000" pitchFamily="2" charset="2"/>
              </a:rPr>
              <a:t>Kélonia</a:t>
            </a:r>
            <a:r>
              <a:rPr lang="fr-FR" altLang="fr-FR" sz="1700" dirty="0">
                <a:latin typeface="Arial" panose="020B0604020202020204" pitchFamily="34" charset="0"/>
                <a:cs typeface="Arial" panose="020B0604020202020204" pitchFamily="34" charset="0"/>
                <a:sym typeface="Wingdings" panose="05000000000000000000" pitchFamily="2" charset="2"/>
              </a:rPr>
              <a:t>  Ravine Fontaine </a:t>
            </a:r>
            <a:endParaRPr lang="fr-FR" altLang="fr-FR" sz="1700" dirty="0">
              <a:latin typeface="Arial" panose="020B0604020202020204" pitchFamily="34" charset="0"/>
              <a:cs typeface="Arial" panose="020B0604020202020204" pitchFamily="34" charset="0"/>
            </a:endParaRPr>
          </a:p>
          <a:p>
            <a:r>
              <a:rPr lang="fr-FR" sz="1700" dirty="0">
                <a:latin typeface="Arial" panose="020B0604020202020204" pitchFamily="34" charset="0"/>
                <a:cs typeface="Arial" panose="020B0604020202020204" pitchFamily="34" charset="0"/>
              </a:rPr>
              <a:t>Circulation alternée</a:t>
            </a:r>
          </a:p>
        </p:txBody>
      </p:sp>
      <p:pic>
        <p:nvPicPr>
          <p:cNvPr id="4" name="Image 3">
            <a:extLst>
              <a:ext uri="{FF2B5EF4-FFF2-40B4-BE49-F238E27FC236}">
                <a16:creationId xmlns:a16="http://schemas.microsoft.com/office/drawing/2014/main" id="{B9B87495-4565-4EFE-AEDB-FA37C7685F5F}"/>
              </a:ext>
            </a:extLst>
          </p:cNvPr>
          <p:cNvPicPr>
            <a:picLocks noChangeAspect="1"/>
          </p:cNvPicPr>
          <p:nvPr/>
        </p:nvPicPr>
        <p:blipFill>
          <a:blip r:embed="rId2"/>
          <a:stretch>
            <a:fillRect/>
          </a:stretch>
        </p:blipFill>
        <p:spPr>
          <a:xfrm>
            <a:off x="5965465" y="915078"/>
            <a:ext cx="3551068" cy="5511833"/>
          </a:xfrm>
          <a:prstGeom prst="rect">
            <a:avLst/>
          </a:prstGeom>
        </p:spPr>
      </p:pic>
      <p:pic>
        <p:nvPicPr>
          <p:cNvPr id="5" name="Image 4">
            <a:extLst>
              <a:ext uri="{FF2B5EF4-FFF2-40B4-BE49-F238E27FC236}">
                <a16:creationId xmlns:a16="http://schemas.microsoft.com/office/drawing/2014/main" id="{F90C7EC1-57EA-4AFA-817E-2E8E1418EF94}"/>
              </a:ext>
            </a:extLst>
          </p:cNvPr>
          <p:cNvPicPr>
            <a:picLocks noChangeAspect="1"/>
          </p:cNvPicPr>
          <p:nvPr/>
        </p:nvPicPr>
        <p:blipFill>
          <a:blip r:embed="rId3"/>
          <a:stretch>
            <a:fillRect/>
          </a:stretch>
        </p:blipFill>
        <p:spPr>
          <a:xfrm>
            <a:off x="10211597" y="0"/>
            <a:ext cx="1980403" cy="1320800"/>
          </a:xfrm>
          <a:prstGeom prst="rect">
            <a:avLst/>
          </a:prstGeom>
        </p:spPr>
      </p:pic>
    </p:spTree>
    <p:extLst>
      <p:ext uri="{BB962C8B-B14F-4D97-AF65-F5344CB8AC3E}">
        <p14:creationId xmlns:p14="http://schemas.microsoft.com/office/powerpoint/2010/main" val="1282644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FA5FA-6A63-48D5-AEDC-7D5667B76F2B}"/>
              </a:ext>
            </a:extLst>
          </p:cNvPr>
          <p:cNvSpPr>
            <a:spLocks noGrp="1"/>
          </p:cNvSpPr>
          <p:nvPr>
            <p:ph type="title"/>
          </p:nvPr>
        </p:nvSpPr>
        <p:spPr/>
        <p:txBody>
          <a:bodyPr/>
          <a:lstStyle/>
          <a:p>
            <a:r>
              <a:rPr lang="fr-FR" dirty="0"/>
              <a:t>Phasage du chantier</a:t>
            </a:r>
            <a:br>
              <a:rPr lang="fr-FR" dirty="0"/>
            </a:br>
            <a:r>
              <a:rPr lang="fr-FR" dirty="0">
                <a:solidFill>
                  <a:srgbClr val="1ABABC"/>
                </a:solidFill>
              </a:rPr>
              <a:t>Tranche 4</a:t>
            </a:r>
            <a:endParaRPr lang="fr-FR" dirty="0"/>
          </a:p>
        </p:txBody>
      </p:sp>
      <p:sp>
        <p:nvSpPr>
          <p:cNvPr id="3" name="Espace réservé du contenu 2">
            <a:extLst>
              <a:ext uri="{FF2B5EF4-FFF2-40B4-BE49-F238E27FC236}">
                <a16:creationId xmlns:a16="http://schemas.microsoft.com/office/drawing/2014/main" id="{88E82EA4-780A-4D23-A0AC-2C7C5F73A650}"/>
              </a:ext>
            </a:extLst>
          </p:cNvPr>
          <p:cNvSpPr>
            <a:spLocks noGrp="1"/>
          </p:cNvSpPr>
          <p:nvPr>
            <p:ph idx="1"/>
          </p:nvPr>
        </p:nvSpPr>
        <p:spPr>
          <a:xfrm>
            <a:off x="914399" y="2386079"/>
            <a:ext cx="4588933" cy="3151121"/>
          </a:xfrm>
        </p:spPr>
        <p:txBody>
          <a:bodyPr>
            <a:normAutofit/>
          </a:bodyPr>
          <a:lstStyle/>
          <a:p>
            <a:r>
              <a:rPr lang="fr-FR" altLang="fr-FR" sz="1700" dirty="0">
                <a:latin typeface="Arial" panose="020B0604020202020204" pitchFamily="34" charset="0"/>
                <a:cs typeface="Arial" panose="020B0604020202020204" pitchFamily="34" charset="0"/>
              </a:rPr>
              <a:t>Dates prévisionnelles des travaux : </a:t>
            </a:r>
          </a:p>
          <a:p>
            <a:pPr marL="0" indent="0">
              <a:buNone/>
            </a:pPr>
            <a:r>
              <a:rPr lang="fr-FR" altLang="fr-FR" sz="1700" b="1" dirty="0">
                <a:latin typeface="Arial" panose="020B0604020202020204" pitchFamily="34" charset="0"/>
                <a:cs typeface="Arial" panose="020B0604020202020204" pitchFamily="34" charset="0"/>
              </a:rPr>
              <a:t>	12 Décembre 2023 au 12 Février 2024 	</a:t>
            </a:r>
            <a:r>
              <a:rPr lang="fr-FR" altLang="fr-FR" sz="1700" dirty="0">
                <a:latin typeface="Arial" panose="020B0604020202020204" pitchFamily="34" charset="0"/>
                <a:cs typeface="Arial" panose="020B0604020202020204" pitchFamily="34" charset="0"/>
              </a:rPr>
              <a:t>(congés BTP 2023 compris)</a:t>
            </a:r>
          </a:p>
          <a:p>
            <a:r>
              <a:rPr lang="fr-FR" altLang="fr-FR" sz="1700" dirty="0">
                <a:latin typeface="Arial" panose="020B0604020202020204" pitchFamily="34" charset="0"/>
                <a:cs typeface="Arial" panose="020B0604020202020204" pitchFamily="34" charset="0"/>
              </a:rPr>
              <a:t>Durée : 1 mois</a:t>
            </a:r>
          </a:p>
          <a:p>
            <a:r>
              <a:rPr lang="fr-FR" altLang="fr-FR" sz="1700" dirty="0">
                <a:latin typeface="Arial" panose="020B0604020202020204" pitchFamily="34" charset="0"/>
                <a:cs typeface="Arial" panose="020B0604020202020204" pitchFamily="34" charset="0"/>
              </a:rPr>
              <a:t>Lieu des travaux : </a:t>
            </a:r>
            <a:r>
              <a:rPr lang="fr-FR" altLang="fr-FR" sz="1700" dirty="0">
                <a:latin typeface="Arial" panose="020B0604020202020204" pitchFamily="34" charset="0"/>
                <a:cs typeface="Arial" panose="020B0604020202020204" pitchFamily="34" charset="0"/>
                <a:sym typeface="Wingdings" panose="05000000000000000000" pitchFamily="2" charset="2"/>
              </a:rPr>
              <a:t>Opération Grand Océan (démantèlement des réseaux existants et raccordement des riverains sur le nouveau réseau) 	</a:t>
            </a:r>
          </a:p>
          <a:p>
            <a:r>
              <a:rPr lang="fr-FR" sz="1700" dirty="0">
                <a:latin typeface="Arial" panose="020B0604020202020204" pitchFamily="34" charset="0"/>
                <a:cs typeface="Arial" panose="020B0604020202020204" pitchFamily="34" charset="0"/>
                <a:sym typeface="Wingdings" panose="05000000000000000000" pitchFamily="2" charset="2"/>
              </a:rPr>
              <a:t>Circulation alternée</a:t>
            </a:r>
            <a:endParaRPr lang="fr-FR" sz="1700" dirty="0">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F6A505D9-FB57-4094-8573-15F83813E091}"/>
              </a:ext>
            </a:extLst>
          </p:cNvPr>
          <p:cNvPicPr>
            <a:picLocks noChangeAspect="1"/>
          </p:cNvPicPr>
          <p:nvPr/>
        </p:nvPicPr>
        <p:blipFill>
          <a:blip r:embed="rId2"/>
          <a:stretch>
            <a:fillRect/>
          </a:stretch>
        </p:blipFill>
        <p:spPr>
          <a:xfrm>
            <a:off x="6194312" y="1050786"/>
            <a:ext cx="3673228" cy="5197614"/>
          </a:xfrm>
          <a:prstGeom prst="rect">
            <a:avLst/>
          </a:prstGeom>
        </p:spPr>
      </p:pic>
      <p:pic>
        <p:nvPicPr>
          <p:cNvPr id="6" name="Image 5">
            <a:extLst>
              <a:ext uri="{FF2B5EF4-FFF2-40B4-BE49-F238E27FC236}">
                <a16:creationId xmlns:a16="http://schemas.microsoft.com/office/drawing/2014/main" id="{AF4DA274-C3B5-4089-8732-626D005F82F3}"/>
              </a:ext>
            </a:extLst>
          </p:cNvPr>
          <p:cNvPicPr>
            <a:picLocks noChangeAspect="1"/>
          </p:cNvPicPr>
          <p:nvPr/>
        </p:nvPicPr>
        <p:blipFill>
          <a:blip r:embed="rId3"/>
          <a:stretch>
            <a:fillRect/>
          </a:stretch>
        </p:blipFill>
        <p:spPr>
          <a:xfrm>
            <a:off x="10211597" y="0"/>
            <a:ext cx="1980403" cy="1320800"/>
          </a:xfrm>
          <a:prstGeom prst="rect">
            <a:avLst/>
          </a:prstGeom>
        </p:spPr>
      </p:pic>
    </p:spTree>
    <p:extLst>
      <p:ext uri="{BB962C8B-B14F-4D97-AF65-F5344CB8AC3E}">
        <p14:creationId xmlns:p14="http://schemas.microsoft.com/office/powerpoint/2010/main" val="4204154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DD674C-3FB4-4E11-B2F2-87F78D203862}"/>
              </a:ext>
            </a:extLst>
          </p:cNvPr>
          <p:cNvSpPr>
            <a:spLocks noGrp="1"/>
          </p:cNvSpPr>
          <p:nvPr>
            <p:ph type="title"/>
          </p:nvPr>
        </p:nvSpPr>
        <p:spPr/>
        <p:txBody>
          <a:bodyPr>
            <a:normAutofit/>
          </a:bodyPr>
          <a:lstStyle/>
          <a:p>
            <a:pPr algn="ctr"/>
            <a:r>
              <a:rPr lang="fr-FR" b="1" dirty="0">
                <a:latin typeface="Arial" panose="020B0604020202020204" pitchFamily="34" charset="0"/>
                <a:cs typeface="Arial" panose="020B0604020202020204" pitchFamily="34" charset="0"/>
              </a:rPr>
              <a:t>Informations principales</a:t>
            </a:r>
            <a:br>
              <a:rPr lang="fr-FR" dirty="0">
                <a:latin typeface="Arial" panose="020B0604020202020204" pitchFamily="34" charset="0"/>
                <a:cs typeface="Arial" panose="020B0604020202020204" pitchFamily="34" charset="0"/>
              </a:rPr>
            </a:br>
            <a:endParaRPr lang="fr-FR" dirty="0"/>
          </a:p>
        </p:txBody>
      </p:sp>
      <p:sp>
        <p:nvSpPr>
          <p:cNvPr id="3" name="Espace réservé du contenu 2">
            <a:extLst>
              <a:ext uri="{FF2B5EF4-FFF2-40B4-BE49-F238E27FC236}">
                <a16:creationId xmlns:a16="http://schemas.microsoft.com/office/drawing/2014/main" id="{17B76FAD-4269-466D-86C2-05F454603766}"/>
              </a:ext>
            </a:extLst>
          </p:cNvPr>
          <p:cNvSpPr>
            <a:spLocks noGrp="1"/>
          </p:cNvSpPr>
          <p:nvPr>
            <p:ph idx="1"/>
          </p:nvPr>
        </p:nvSpPr>
        <p:spPr>
          <a:xfrm>
            <a:off x="677334" y="1320800"/>
            <a:ext cx="8596668" cy="4927600"/>
          </a:xfrm>
        </p:spPr>
        <p:txBody>
          <a:bodyPr>
            <a:noAutofit/>
          </a:bodyPr>
          <a:lstStyle/>
          <a:p>
            <a:pPr>
              <a:lnSpc>
                <a:spcPct val="160000"/>
              </a:lnSpc>
            </a:pPr>
            <a:r>
              <a:rPr lang="fr-FR" sz="1600" b="1" dirty="0">
                <a:latin typeface="Arial" panose="020B0604020202020204" pitchFamily="34" charset="0"/>
                <a:cs typeface="Arial" panose="020B0604020202020204" pitchFamily="34" charset="0"/>
              </a:rPr>
              <a:t>Début des travaux : </a:t>
            </a:r>
            <a:r>
              <a:rPr lang="fr-FR" sz="1600" dirty="0">
                <a:latin typeface="Arial" panose="020B0604020202020204" pitchFamily="34" charset="0"/>
                <a:cs typeface="Arial" panose="020B0604020202020204" pitchFamily="34" charset="0"/>
              </a:rPr>
              <a:t>Le 3 Octobre 2022.</a:t>
            </a:r>
          </a:p>
          <a:p>
            <a:pPr>
              <a:lnSpc>
                <a:spcPct val="160000"/>
              </a:lnSpc>
            </a:pPr>
            <a:r>
              <a:rPr lang="fr-FR" sz="1600" b="1" dirty="0">
                <a:latin typeface="Arial" panose="020B0604020202020204" pitchFamily="34" charset="0"/>
                <a:cs typeface="Arial" panose="020B0604020202020204" pitchFamily="34" charset="0"/>
              </a:rPr>
              <a:t>Fin des travaux : </a:t>
            </a:r>
            <a:r>
              <a:rPr lang="fr-FR" sz="1600" dirty="0">
                <a:latin typeface="Arial" panose="020B0604020202020204" pitchFamily="34" charset="0"/>
                <a:cs typeface="Arial" panose="020B0604020202020204" pitchFamily="34" charset="0"/>
              </a:rPr>
              <a:t>12 février 2024.</a:t>
            </a:r>
          </a:p>
          <a:p>
            <a:pPr>
              <a:lnSpc>
                <a:spcPct val="160000"/>
              </a:lnSpc>
            </a:pPr>
            <a:r>
              <a:rPr lang="fr-FR" sz="1600" b="1" dirty="0">
                <a:latin typeface="Arial" panose="020B0604020202020204" pitchFamily="34" charset="0"/>
                <a:cs typeface="Arial" panose="020B0604020202020204" pitchFamily="34" charset="0"/>
              </a:rPr>
              <a:t>Jours et horaires :  </a:t>
            </a:r>
            <a:r>
              <a:rPr lang="fr-FR" sz="1600" dirty="0">
                <a:latin typeface="Arial" panose="020B0604020202020204" pitchFamily="34" charset="0"/>
                <a:cs typeface="Arial" panose="020B0604020202020204" pitchFamily="34" charset="0"/>
              </a:rPr>
              <a:t>Du Lundi au Vendredi de 7h30 -12h00 / 12h30 – 15h30.</a:t>
            </a:r>
          </a:p>
          <a:p>
            <a:pPr>
              <a:lnSpc>
                <a:spcPct val="160000"/>
              </a:lnSpc>
            </a:pPr>
            <a:r>
              <a:rPr lang="fr-FR" sz="1600" b="1" dirty="0">
                <a:latin typeface="Arial" panose="020B0604020202020204" pitchFamily="34" charset="0"/>
                <a:cs typeface="Arial" panose="020B0604020202020204" pitchFamily="34" charset="0"/>
              </a:rPr>
              <a:t>Travaux de nuit possibles : </a:t>
            </a:r>
            <a:r>
              <a:rPr lang="fr-FR" sz="1600" dirty="0">
                <a:latin typeface="Arial" panose="020B0604020202020204" pitchFamily="34" charset="0"/>
                <a:cs typeface="Arial" panose="020B0604020202020204" pitchFamily="34" charset="0"/>
              </a:rPr>
              <a:t>Exceptionnellement de 22h à 5h30 pour raccordement et réfections de chaussée.</a:t>
            </a:r>
          </a:p>
          <a:p>
            <a:pPr>
              <a:lnSpc>
                <a:spcPct val="160000"/>
              </a:lnSpc>
            </a:pPr>
            <a:r>
              <a:rPr lang="fr-FR" sz="1600" b="1" dirty="0">
                <a:latin typeface="Arial" panose="020B0604020202020204" pitchFamily="34" charset="0"/>
                <a:cs typeface="Arial" panose="020B0604020202020204" pitchFamily="34" charset="0"/>
              </a:rPr>
              <a:t>Durée des travaux : </a:t>
            </a:r>
            <a:r>
              <a:rPr lang="fr-FR" sz="1600" dirty="0">
                <a:latin typeface="Arial" panose="020B0604020202020204" pitchFamily="34" charset="0"/>
                <a:cs typeface="Arial" panose="020B0604020202020204" pitchFamily="34" charset="0"/>
              </a:rPr>
              <a:t>14 Mois (hors congés BTP).</a:t>
            </a:r>
          </a:p>
          <a:p>
            <a:pPr>
              <a:lnSpc>
                <a:spcPct val="160000"/>
              </a:lnSpc>
            </a:pPr>
            <a:r>
              <a:rPr lang="fr-FR" sz="1600" b="1" dirty="0">
                <a:latin typeface="Arial" panose="020B0604020202020204" pitchFamily="34" charset="0"/>
                <a:cs typeface="Arial" panose="020B0604020202020204" pitchFamily="34" charset="0"/>
              </a:rPr>
              <a:t>Secteur : </a:t>
            </a:r>
            <a:r>
              <a:rPr lang="fr-FR" sz="1600" dirty="0">
                <a:latin typeface="Arial" panose="020B0604020202020204" pitchFamily="34" charset="0"/>
                <a:cs typeface="Arial" panose="020B0604020202020204" pitchFamily="34" charset="0"/>
              </a:rPr>
              <a:t>Centre-ville de Saint-Leu RN1A, du cimetière jusqu’à </a:t>
            </a:r>
            <a:r>
              <a:rPr lang="fr-FR" sz="1600" dirty="0" err="1">
                <a:latin typeface="Arial" panose="020B0604020202020204" pitchFamily="34" charset="0"/>
                <a:cs typeface="Arial" panose="020B0604020202020204" pitchFamily="34" charset="0"/>
              </a:rPr>
              <a:t>Kélonia</a:t>
            </a:r>
            <a:r>
              <a:rPr lang="fr-FR" sz="1600" dirty="0">
                <a:latin typeface="Arial" panose="020B0604020202020204" pitchFamily="34" charset="0"/>
                <a:cs typeface="Arial" panose="020B0604020202020204" pitchFamily="34" charset="0"/>
              </a:rPr>
              <a:t> (4,5 km)</a:t>
            </a:r>
          </a:p>
          <a:p>
            <a:pPr>
              <a:lnSpc>
                <a:spcPct val="160000"/>
              </a:lnSpc>
            </a:pPr>
            <a:r>
              <a:rPr lang="fr-FR" sz="1600" b="1" dirty="0">
                <a:latin typeface="Arial" panose="020B0604020202020204" pitchFamily="34" charset="0"/>
                <a:cs typeface="Arial" panose="020B0604020202020204" pitchFamily="34" charset="0"/>
              </a:rPr>
              <a:t>Nature des travaux : </a:t>
            </a:r>
            <a:r>
              <a:rPr lang="fr-FR" sz="1600" dirty="0">
                <a:latin typeface="Arial" panose="020B0604020202020204" pitchFamily="34" charset="0"/>
                <a:cs typeface="Arial" panose="020B0604020202020204" pitchFamily="34" charset="0"/>
              </a:rPr>
              <a:t>Mise aux normes du réseau assainissement collectif.</a:t>
            </a:r>
          </a:p>
          <a:p>
            <a:pPr>
              <a:lnSpc>
                <a:spcPct val="160000"/>
              </a:lnSpc>
            </a:pPr>
            <a:r>
              <a:rPr lang="fr-FR" sz="1600" b="1" dirty="0">
                <a:latin typeface="Arial" panose="020B0604020202020204" pitchFamily="34" charset="0"/>
                <a:cs typeface="Arial" panose="020B0604020202020204" pitchFamily="34" charset="0"/>
              </a:rPr>
              <a:t>Coût total : </a:t>
            </a:r>
            <a:r>
              <a:rPr lang="fr-FR" sz="1600" dirty="0">
                <a:latin typeface="Arial" panose="020B0604020202020204" pitchFamily="34" charset="0"/>
                <a:cs typeface="Arial" panose="020B0604020202020204" pitchFamily="34" charset="0"/>
              </a:rPr>
              <a:t>11 974 563,68 € HT</a:t>
            </a:r>
          </a:p>
          <a:p>
            <a:pPr>
              <a:lnSpc>
                <a:spcPct val="160000"/>
              </a:lnSpc>
            </a:pPr>
            <a:r>
              <a:rPr lang="fr-FR" sz="1600" b="1" dirty="0">
                <a:latin typeface="Arial" panose="020B0604020202020204" pitchFamily="34" charset="0"/>
                <a:cs typeface="Arial" panose="020B0604020202020204" pitchFamily="34" charset="0"/>
              </a:rPr>
              <a:t>Maître d’ouvrage : </a:t>
            </a:r>
            <a:r>
              <a:rPr lang="fr-FR" sz="1600" dirty="0">
                <a:latin typeface="Arial" panose="020B0604020202020204" pitchFamily="34" charset="0"/>
                <a:cs typeface="Arial" panose="020B0604020202020204" pitchFamily="34" charset="0"/>
              </a:rPr>
              <a:t>Le TCO</a:t>
            </a:r>
          </a:p>
          <a:p>
            <a:pPr marL="0" indent="0">
              <a:buNone/>
            </a:pPr>
            <a:endParaRPr lang="fr-FR" sz="1600" dirty="0"/>
          </a:p>
        </p:txBody>
      </p:sp>
      <p:pic>
        <p:nvPicPr>
          <p:cNvPr id="5" name="Image 4">
            <a:extLst>
              <a:ext uri="{FF2B5EF4-FFF2-40B4-BE49-F238E27FC236}">
                <a16:creationId xmlns:a16="http://schemas.microsoft.com/office/drawing/2014/main" id="{935BFE9A-FE32-46D8-BC03-1CC1BADB9E7C}"/>
              </a:ext>
            </a:extLst>
          </p:cNvPr>
          <p:cNvPicPr>
            <a:picLocks noChangeAspect="1"/>
          </p:cNvPicPr>
          <p:nvPr/>
        </p:nvPicPr>
        <p:blipFill>
          <a:blip r:embed="rId2"/>
          <a:stretch>
            <a:fillRect/>
          </a:stretch>
        </p:blipFill>
        <p:spPr>
          <a:xfrm>
            <a:off x="10211597" y="0"/>
            <a:ext cx="1980403" cy="1320800"/>
          </a:xfrm>
          <a:prstGeom prst="rect">
            <a:avLst/>
          </a:prstGeom>
        </p:spPr>
      </p:pic>
    </p:spTree>
    <p:extLst>
      <p:ext uri="{BB962C8B-B14F-4D97-AF65-F5344CB8AC3E}">
        <p14:creationId xmlns:p14="http://schemas.microsoft.com/office/powerpoint/2010/main" val="3052462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0A1BB4-86F3-4EF6-BE6A-0A3C70B04AC3}"/>
              </a:ext>
            </a:extLst>
          </p:cNvPr>
          <p:cNvSpPr>
            <a:spLocks noGrp="1"/>
          </p:cNvSpPr>
          <p:nvPr>
            <p:ph type="title"/>
          </p:nvPr>
        </p:nvSpPr>
        <p:spPr/>
        <p:txBody>
          <a:bodyPr/>
          <a:lstStyle/>
          <a:p>
            <a:pPr algn="ctr"/>
            <a:r>
              <a:rPr lang="fr-FR" b="1" dirty="0">
                <a:latin typeface="Arial" panose="020B0604020202020204" pitchFamily="34" charset="0"/>
                <a:cs typeface="Arial" panose="020B0604020202020204" pitchFamily="34" charset="0"/>
              </a:rPr>
              <a:t>Contexte du réseau</a:t>
            </a:r>
            <a:br>
              <a:rPr lang="fr-FR" b="1" dirty="0">
                <a:latin typeface="Arial" panose="020B0604020202020204" pitchFamily="34" charset="0"/>
                <a:cs typeface="Arial" panose="020B0604020202020204" pitchFamily="34" charset="0"/>
              </a:rPr>
            </a:br>
            <a:endParaRPr lang="fr-FR" dirty="0"/>
          </a:p>
        </p:txBody>
      </p:sp>
      <p:sp>
        <p:nvSpPr>
          <p:cNvPr id="3" name="Espace réservé du contenu 2">
            <a:extLst>
              <a:ext uri="{FF2B5EF4-FFF2-40B4-BE49-F238E27FC236}">
                <a16:creationId xmlns:a16="http://schemas.microsoft.com/office/drawing/2014/main" id="{25B38743-E7B0-4237-97F8-32D0FA11E06E}"/>
              </a:ext>
            </a:extLst>
          </p:cNvPr>
          <p:cNvSpPr>
            <a:spLocks noGrp="1"/>
          </p:cNvSpPr>
          <p:nvPr>
            <p:ph idx="1"/>
          </p:nvPr>
        </p:nvSpPr>
        <p:spPr>
          <a:xfrm>
            <a:off x="677334" y="1881778"/>
            <a:ext cx="5537199" cy="1420221"/>
          </a:xfrm>
        </p:spPr>
        <p:txBody>
          <a:bodyPr>
            <a:normAutofit/>
          </a:bodyPr>
          <a:lstStyle/>
          <a:p>
            <a:r>
              <a:rPr lang="fr-FR" sz="1700" b="1" dirty="0">
                <a:latin typeface="Arial" panose="020B0604020202020204" pitchFamily="34" charset="0"/>
                <a:cs typeface="Arial" panose="020B0604020202020204" pitchFamily="34" charset="0"/>
              </a:rPr>
              <a:t>Le réseau d’eaux usées existant </a:t>
            </a:r>
            <a:r>
              <a:rPr lang="fr-FR" sz="1700" dirty="0">
                <a:latin typeface="Arial" panose="020B0604020202020204" pitchFamily="34" charset="0"/>
                <a:cs typeface="Arial" panose="020B0604020202020204" pitchFamily="34" charset="0"/>
              </a:rPr>
              <a:t>sous la Route Nationale 1A à Saint-Leu</a:t>
            </a:r>
            <a:r>
              <a:rPr lang="fr-FR" sz="1700" b="1" dirty="0">
                <a:latin typeface="Arial" panose="020B0604020202020204" pitchFamily="34" charset="0"/>
                <a:cs typeface="Arial" panose="020B0604020202020204" pitchFamily="34" charset="0"/>
              </a:rPr>
              <a:t> est sous-dimensionné et fait régulièrement l’objet de plusieurs effondrements, entraînant la réalisation de travaux en urgence</a:t>
            </a:r>
            <a:r>
              <a:rPr lang="fr-FR" sz="1700" dirty="0">
                <a:latin typeface="Arial" panose="020B0604020202020204" pitchFamily="34" charset="0"/>
                <a:cs typeface="Arial" panose="020B0604020202020204" pitchFamily="34" charset="0"/>
              </a:rPr>
              <a:t>. </a:t>
            </a:r>
            <a:endParaRPr lang="fr-FR" dirty="0"/>
          </a:p>
        </p:txBody>
      </p:sp>
      <p:pic>
        <p:nvPicPr>
          <p:cNvPr id="5" name="Image 4">
            <a:extLst>
              <a:ext uri="{FF2B5EF4-FFF2-40B4-BE49-F238E27FC236}">
                <a16:creationId xmlns:a16="http://schemas.microsoft.com/office/drawing/2014/main" id="{C4FC38DA-E32D-4FBA-9B87-3C5500EC2E2B}"/>
              </a:ext>
            </a:extLst>
          </p:cNvPr>
          <p:cNvPicPr>
            <a:picLocks noChangeAspect="1"/>
          </p:cNvPicPr>
          <p:nvPr/>
        </p:nvPicPr>
        <p:blipFill>
          <a:blip r:embed="rId2"/>
          <a:stretch>
            <a:fillRect/>
          </a:stretch>
        </p:blipFill>
        <p:spPr>
          <a:xfrm>
            <a:off x="10211597" y="0"/>
            <a:ext cx="1980403" cy="1320800"/>
          </a:xfrm>
          <a:prstGeom prst="rect">
            <a:avLst/>
          </a:prstGeom>
        </p:spPr>
      </p:pic>
      <p:sp>
        <p:nvSpPr>
          <p:cNvPr id="6" name="Espace réservé du contenu 2">
            <a:extLst>
              <a:ext uri="{FF2B5EF4-FFF2-40B4-BE49-F238E27FC236}">
                <a16:creationId xmlns:a16="http://schemas.microsoft.com/office/drawing/2014/main" id="{4BCCF61D-4ACE-4A2C-9BDE-4401235635FE}"/>
              </a:ext>
            </a:extLst>
          </p:cNvPr>
          <p:cNvSpPr txBox="1">
            <a:spLocks/>
          </p:cNvSpPr>
          <p:nvPr/>
        </p:nvSpPr>
        <p:spPr>
          <a:xfrm>
            <a:off x="558800" y="4655216"/>
            <a:ext cx="8483599" cy="1864117"/>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fr-FR" dirty="0">
                <a:latin typeface="Arial" panose="020B0604020202020204" pitchFamily="34" charset="0"/>
                <a:cs typeface="Arial" panose="020B0604020202020204" pitchFamily="34" charset="0"/>
              </a:rPr>
              <a:t>C’est dans ce cadre que </a:t>
            </a:r>
            <a:r>
              <a:rPr lang="fr-FR" b="1" dirty="0">
                <a:latin typeface="Arial" panose="020B0604020202020204" pitchFamily="34" charset="0"/>
                <a:cs typeface="Arial" panose="020B0604020202020204" pitchFamily="34" charset="0"/>
              </a:rPr>
              <a:t>le TCO</a:t>
            </a:r>
            <a:r>
              <a:rPr lang="fr-FR" dirty="0">
                <a:latin typeface="Arial" panose="020B0604020202020204" pitchFamily="34" charset="0"/>
                <a:cs typeface="Arial" panose="020B0604020202020204" pitchFamily="34" charset="0"/>
              </a:rPr>
              <a:t>, faisant suite au transfert en 2020, du projet par la commune, </a:t>
            </a:r>
            <a:r>
              <a:rPr lang="fr-FR" b="1" dirty="0">
                <a:latin typeface="Arial" panose="020B0604020202020204" pitchFamily="34" charset="0"/>
                <a:cs typeface="Arial" panose="020B0604020202020204" pitchFamily="34" charset="0"/>
              </a:rPr>
              <a:t>entreprend la modernisation de ce réseau d’assainissement collectif</a:t>
            </a:r>
            <a:r>
              <a:rPr lang="fr-FR" dirty="0">
                <a:latin typeface="Arial" panose="020B0604020202020204" pitchFamily="34" charset="0"/>
                <a:cs typeface="Arial" panose="020B0604020202020204" pitchFamily="34" charset="0"/>
              </a:rPr>
              <a:t>. L’emprise du projet s’étend du musée </a:t>
            </a:r>
            <a:r>
              <a:rPr lang="fr-FR" dirty="0" err="1">
                <a:latin typeface="Arial" panose="020B0604020202020204" pitchFamily="34" charset="0"/>
                <a:cs typeface="Arial" panose="020B0604020202020204" pitchFamily="34" charset="0"/>
              </a:rPr>
              <a:t>Kélonia</a:t>
            </a:r>
            <a:r>
              <a:rPr lang="fr-FR" dirty="0">
                <a:latin typeface="Arial" panose="020B0604020202020204" pitchFamily="34" charset="0"/>
                <a:cs typeface="Arial" panose="020B0604020202020204" pitchFamily="34" charset="0"/>
              </a:rPr>
              <a:t> au Nord de Saint-Leu jusqu’à la cité des Pêcheurs au Sud de Saint-Leu.</a:t>
            </a:r>
          </a:p>
          <a:p>
            <a:r>
              <a:rPr lang="fr-FR" dirty="0">
                <a:latin typeface="Arial" panose="020B0604020202020204" pitchFamily="34" charset="0"/>
                <a:cs typeface="Arial" panose="020B0604020202020204" pitchFamily="34" charset="0"/>
              </a:rPr>
              <a:t>Compte-tenu de la dégradation en continu du réseau d’eaux usées collectif et de sa localisation en centre-ville de Saint-Leu, </a:t>
            </a:r>
            <a:r>
              <a:rPr lang="fr-FR" b="1" dirty="0">
                <a:latin typeface="Arial" panose="020B0604020202020204" pitchFamily="34" charset="0"/>
                <a:cs typeface="Arial" panose="020B0604020202020204" pitchFamily="34" charset="0"/>
              </a:rPr>
              <a:t>le TCO a acté en 2021 une réalisation des travaux en une seule tranche avec plusieurs phasages.</a:t>
            </a:r>
            <a:endParaRPr lang="fr-FR" dirty="0">
              <a:latin typeface="Arial" panose="020B0604020202020204" pitchFamily="34" charset="0"/>
              <a:cs typeface="Arial" panose="020B0604020202020204" pitchFamily="34" charset="0"/>
            </a:endParaRPr>
          </a:p>
          <a:p>
            <a:endParaRPr lang="fr-FR" dirty="0"/>
          </a:p>
        </p:txBody>
      </p:sp>
      <p:pic>
        <p:nvPicPr>
          <p:cNvPr id="8" name="Image 7">
            <a:extLst>
              <a:ext uri="{FF2B5EF4-FFF2-40B4-BE49-F238E27FC236}">
                <a16:creationId xmlns:a16="http://schemas.microsoft.com/office/drawing/2014/main" id="{FC303A9B-A4F3-4F12-9CDE-1395FC3EBF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5643" y="1881778"/>
            <a:ext cx="3200889" cy="2400667"/>
          </a:xfrm>
          <a:prstGeom prst="rect">
            <a:avLst/>
          </a:prstGeom>
        </p:spPr>
      </p:pic>
      <p:sp>
        <p:nvSpPr>
          <p:cNvPr id="9" name="Espace réservé du contenu 2">
            <a:extLst>
              <a:ext uri="{FF2B5EF4-FFF2-40B4-BE49-F238E27FC236}">
                <a16:creationId xmlns:a16="http://schemas.microsoft.com/office/drawing/2014/main" id="{83E17B10-54C1-4E9F-B62B-928F636084C8}"/>
              </a:ext>
            </a:extLst>
          </p:cNvPr>
          <p:cNvSpPr txBox="1">
            <a:spLocks/>
          </p:cNvSpPr>
          <p:nvPr/>
        </p:nvSpPr>
        <p:spPr>
          <a:xfrm>
            <a:off x="952499" y="3334417"/>
            <a:ext cx="5262034" cy="10160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fr-FR" sz="1700" dirty="0">
                <a:latin typeface="Arial" panose="020B0604020202020204" pitchFamily="34" charset="0"/>
                <a:cs typeface="Arial" panose="020B0604020202020204" pitchFamily="34" charset="0"/>
              </a:rPr>
              <a:t>Aujourd’hui vieillissant et non sécurisé, ce réseau de collecte présente un risque pour les usagers et rend difficile son exploitation.</a:t>
            </a:r>
            <a:endParaRPr lang="fr-FR" dirty="0"/>
          </a:p>
        </p:txBody>
      </p:sp>
    </p:spTree>
    <p:extLst>
      <p:ext uri="{BB962C8B-B14F-4D97-AF65-F5344CB8AC3E}">
        <p14:creationId xmlns:p14="http://schemas.microsoft.com/office/powerpoint/2010/main" val="92689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3013A7-C3B7-486F-A958-6A31032AC335}"/>
              </a:ext>
            </a:extLst>
          </p:cNvPr>
          <p:cNvSpPr>
            <a:spLocks noGrp="1"/>
          </p:cNvSpPr>
          <p:nvPr>
            <p:ph type="title"/>
          </p:nvPr>
        </p:nvSpPr>
        <p:spPr/>
        <p:txBody>
          <a:bodyPr/>
          <a:lstStyle/>
          <a:p>
            <a:pPr algn="ctr"/>
            <a:r>
              <a:rPr lang="fr-FR" b="1" dirty="0">
                <a:latin typeface="Arial" panose="020B0604020202020204" pitchFamily="34" charset="0"/>
                <a:cs typeface="Arial" panose="020B0604020202020204" pitchFamily="34" charset="0"/>
              </a:rPr>
              <a:t>Nature des travaux</a:t>
            </a:r>
            <a:br>
              <a:rPr lang="fr-FR" b="1" dirty="0">
                <a:latin typeface="Arial" panose="020B0604020202020204" pitchFamily="34" charset="0"/>
                <a:cs typeface="Arial" panose="020B0604020202020204" pitchFamily="34" charset="0"/>
              </a:rPr>
            </a:br>
            <a:endParaRPr lang="fr-FR" dirty="0"/>
          </a:p>
        </p:txBody>
      </p:sp>
      <p:sp>
        <p:nvSpPr>
          <p:cNvPr id="3" name="Espace réservé du contenu 2">
            <a:extLst>
              <a:ext uri="{FF2B5EF4-FFF2-40B4-BE49-F238E27FC236}">
                <a16:creationId xmlns:a16="http://schemas.microsoft.com/office/drawing/2014/main" id="{659FC5FD-CEF1-4B78-852F-C1377B6C031B}"/>
              </a:ext>
            </a:extLst>
          </p:cNvPr>
          <p:cNvSpPr>
            <a:spLocks noGrp="1"/>
          </p:cNvSpPr>
          <p:nvPr>
            <p:ph idx="1"/>
          </p:nvPr>
        </p:nvSpPr>
        <p:spPr>
          <a:xfrm>
            <a:off x="821267" y="1618722"/>
            <a:ext cx="8596668" cy="3880773"/>
          </a:xfrm>
        </p:spPr>
        <p:txBody>
          <a:bodyPr>
            <a:normAutofit lnSpcReduction="10000"/>
          </a:bodyPr>
          <a:lstStyle/>
          <a:p>
            <a:r>
              <a:rPr lang="fr-FR" dirty="0">
                <a:latin typeface="Arial" panose="020B0604020202020204" pitchFamily="34" charset="0"/>
                <a:cs typeface="Arial" panose="020B0604020202020204" pitchFamily="34" charset="0"/>
              </a:rPr>
              <a:t>Pose de conduites gravitaires Eaux Usées (PE &amp; PVC SN 16 enterrées);</a:t>
            </a:r>
          </a:p>
          <a:p>
            <a:r>
              <a:rPr lang="fr-FR" dirty="0">
                <a:latin typeface="Arial" panose="020B0604020202020204" pitchFamily="34" charset="0"/>
                <a:cs typeface="Arial" panose="020B0604020202020204" pitchFamily="34" charset="0"/>
              </a:rPr>
              <a:t>Pose de conduites de refoulement Eaux Usées en fonte;</a:t>
            </a:r>
          </a:p>
          <a:p>
            <a:r>
              <a:rPr lang="fr-FR" dirty="0">
                <a:latin typeface="Arial" panose="020B0604020202020204" pitchFamily="34" charset="0"/>
                <a:cs typeface="Arial" panose="020B0604020202020204" pitchFamily="34" charset="0"/>
              </a:rPr>
              <a:t>Pose de divers autres réseaux (AEP, Télécom, gaines TPC);</a:t>
            </a:r>
          </a:p>
          <a:p>
            <a:r>
              <a:rPr lang="fr-FR" dirty="0">
                <a:latin typeface="Arial" panose="020B0604020202020204" pitchFamily="34" charset="0"/>
                <a:cs typeface="Arial" panose="020B0604020202020204" pitchFamily="34" charset="0"/>
              </a:rPr>
              <a:t>Réfection de chaussées, trottoirs, accotements, </a:t>
            </a:r>
            <a:r>
              <a:rPr lang="fr-FR" dirty="0" err="1">
                <a:latin typeface="Arial" panose="020B0604020202020204" pitchFamily="34" charset="0"/>
                <a:cs typeface="Arial" panose="020B0604020202020204" pitchFamily="34" charset="0"/>
              </a:rPr>
              <a:t>etc</a:t>
            </a:r>
            <a:r>
              <a:rPr lang="fr-FR" dirty="0">
                <a:latin typeface="Arial" panose="020B0604020202020204" pitchFamily="34" charset="0"/>
                <a:cs typeface="Arial" panose="020B0604020202020204" pitchFamily="34" charset="0"/>
              </a:rPr>
              <a:t>;</a:t>
            </a:r>
          </a:p>
          <a:p>
            <a:r>
              <a:rPr lang="fr-FR" dirty="0">
                <a:latin typeface="Arial" panose="020B0604020202020204" pitchFamily="34" charset="0"/>
                <a:cs typeface="Arial" panose="020B0604020202020204" pitchFamily="34" charset="0"/>
              </a:rPr>
              <a:t>Reprise des branchements Eaux Usées existants &amp; pose de branchements neufs Eaux Usées ;</a:t>
            </a:r>
          </a:p>
          <a:p>
            <a:r>
              <a:rPr lang="fr-FR" dirty="0">
                <a:latin typeface="Arial" panose="020B0604020202020204" pitchFamily="34" charset="0"/>
                <a:cs typeface="Arial" panose="020B0604020202020204" pitchFamily="34" charset="0"/>
              </a:rPr>
              <a:t>Pose d’appareillages sur les réseaux (vannes, clapets etc.) ;</a:t>
            </a:r>
          </a:p>
          <a:p>
            <a:r>
              <a:rPr lang="fr-FR" dirty="0">
                <a:latin typeface="Arial" panose="020B0604020202020204" pitchFamily="34" charset="0"/>
                <a:cs typeface="Arial" panose="020B0604020202020204" pitchFamily="34" charset="0"/>
              </a:rPr>
              <a:t>Pose de regards de visite et de branchements ;</a:t>
            </a:r>
          </a:p>
          <a:p>
            <a:r>
              <a:rPr lang="fr-FR" dirty="0">
                <a:latin typeface="Arial" panose="020B0604020202020204" pitchFamily="34" charset="0"/>
                <a:cs typeface="Arial" panose="020B0604020202020204" pitchFamily="34" charset="0"/>
              </a:rPr>
              <a:t>Démontage et remontage d’une passerelle piétonne ;</a:t>
            </a:r>
          </a:p>
          <a:p>
            <a:r>
              <a:rPr lang="fr-FR" dirty="0">
                <a:latin typeface="Arial" panose="020B0604020202020204" pitchFamily="34" charset="0"/>
                <a:cs typeface="Arial" panose="020B0604020202020204" pitchFamily="34" charset="0"/>
              </a:rPr>
              <a:t>Démontage et évacuation des ouvrages et réseaux situés sous le littoral « Grand Océan ».</a:t>
            </a:r>
          </a:p>
          <a:p>
            <a:endParaRPr lang="fr-FR" dirty="0"/>
          </a:p>
        </p:txBody>
      </p:sp>
      <p:pic>
        <p:nvPicPr>
          <p:cNvPr id="5" name="Image 4">
            <a:extLst>
              <a:ext uri="{FF2B5EF4-FFF2-40B4-BE49-F238E27FC236}">
                <a16:creationId xmlns:a16="http://schemas.microsoft.com/office/drawing/2014/main" id="{99B32B26-19F6-499A-979B-A41CC60FF987}"/>
              </a:ext>
            </a:extLst>
          </p:cNvPr>
          <p:cNvPicPr>
            <a:picLocks noChangeAspect="1"/>
          </p:cNvPicPr>
          <p:nvPr/>
        </p:nvPicPr>
        <p:blipFill>
          <a:blip r:embed="rId2"/>
          <a:stretch>
            <a:fillRect/>
          </a:stretch>
        </p:blipFill>
        <p:spPr>
          <a:xfrm>
            <a:off x="10211597" y="0"/>
            <a:ext cx="1980403" cy="1320800"/>
          </a:xfrm>
          <a:prstGeom prst="rect">
            <a:avLst/>
          </a:prstGeom>
        </p:spPr>
      </p:pic>
    </p:spTree>
    <p:extLst>
      <p:ext uri="{BB962C8B-B14F-4D97-AF65-F5344CB8AC3E}">
        <p14:creationId xmlns:p14="http://schemas.microsoft.com/office/powerpoint/2010/main" val="3774299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3013A7-C3B7-486F-A958-6A31032AC335}"/>
              </a:ext>
            </a:extLst>
          </p:cNvPr>
          <p:cNvSpPr>
            <a:spLocks noGrp="1"/>
          </p:cNvSpPr>
          <p:nvPr>
            <p:ph type="title"/>
          </p:nvPr>
        </p:nvSpPr>
        <p:spPr>
          <a:xfrm>
            <a:off x="643467" y="186267"/>
            <a:ext cx="8596668" cy="711200"/>
          </a:xfrm>
        </p:spPr>
        <p:txBody>
          <a:bodyPr>
            <a:normAutofit fontScale="90000"/>
          </a:bodyPr>
          <a:lstStyle/>
          <a:p>
            <a:pPr algn="ctr"/>
            <a:r>
              <a:rPr lang="fr-FR" b="1" dirty="0">
                <a:latin typeface="Arial" panose="020B0604020202020204" pitchFamily="34" charset="0"/>
                <a:cs typeface="Arial" panose="020B0604020202020204" pitchFamily="34" charset="0"/>
              </a:rPr>
              <a:t>La pose des réseaux</a:t>
            </a:r>
            <a:br>
              <a:rPr lang="fr-FR" b="1" dirty="0">
                <a:latin typeface="Arial" panose="020B0604020202020204" pitchFamily="34" charset="0"/>
                <a:cs typeface="Arial" panose="020B0604020202020204" pitchFamily="34" charset="0"/>
              </a:rPr>
            </a:br>
            <a:endParaRPr lang="fr-FR" dirty="0"/>
          </a:p>
        </p:txBody>
      </p:sp>
      <p:sp>
        <p:nvSpPr>
          <p:cNvPr id="3" name="Espace réservé du contenu 2">
            <a:extLst>
              <a:ext uri="{FF2B5EF4-FFF2-40B4-BE49-F238E27FC236}">
                <a16:creationId xmlns:a16="http://schemas.microsoft.com/office/drawing/2014/main" id="{659FC5FD-CEF1-4B78-852F-C1377B6C031B}"/>
              </a:ext>
            </a:extLst>
          </p:cNvPr>
          <p:cNvSpPr>
            <a:spLocks noGrp="1"/>
          </p:cNvSpPr>
          <p:nvPr>
            <p:ph idx="1"/>
          </p:nvPr>
        </p:nvSpPr>
        <p:spPr>
          <a:xfrm>
            <a:off x="643467" y="1076857"/>
            <a:ext cx="8966200" cy="2352143"/>
          </a:xfrm>
        </p:spPr>
        <p:txBody>
          <a:bodyPr>
            <a:normAutofit/>
          </a:bodyPr>
          <a:lstStyle/>
          <a:p>
            <a:pPr algn="just"/>
            <a:r>
              <a:rPr lang="fr-FR" dirty="0">
                <a:latin typeface="Verdana" panose="020B0604030504040204" pitchFamily="34" charset="0"/>
                <a:cs typeface="Times New Roman" panose="02020603050405020304" pitchFamily="18" charset="0"/>
              </a:rPr>
              <a:t>Les ateliers de chantier auront une longueur de 100m.</a:t>
            </a:r>
          </a:p>
          <a:p>
            <a:pPr algn="just"/>
            <a:r>
              <a:rPr lang="fr-FR" dirty="0">
                <a:latin typeface="Verdana" panose="020B0604030504040204" pitchFamily="34" charset="0"/>
                <a:cs typeface="Times New Roman" panose="02020603050405020304" pitchFamily="18" charset="0"/>
              </a:rPr>
              <a:t>Les rendements de pose des réseaux hors aléas prévus pour le chantier sont :</a:t>
            </a:r>
          </a:p>
          <a:p>
            <a:pPr marL="685800" lvl="1" algn="just">
              <a:buFont typeface="Wingdings" panose="05000000000000000000" pitchFamily="2" charset="2"/>
              <a:buChar char="§"/>
            </a:pPr>
            <a:r>
              <a:rPr lang="fr-FR" dirty="0">
                <a:latin typeface="Verdana" panose="020B0604030504040204" pitchFamily="34" charset="0"/>
                <a:cs typeface="Times New Roman" panose="02020603050405020304" pitchFamily="18" charset="0"/>
              </a:rPr>
              <a:t>Profondeur &lt; 1,30m : 24ml/jour – Difficulté </a:t>
            </a:r>
            <a:r>
              <a:rPr lang="fr-FR" b="1" dirty="0">
                <a:solidFill>
                  <a:srgbClr val="49C758"/>
                </a:solidFill>
                <a:latin typeface="Verdana" panose="020B0604030504040204" pitchFamily="34" charset="0"/>
                <a:cs typeface="Times New Roman" panose="02020603050405020304" pitchFamily="18" charset="0"/>
              </a:rPr>
              <a:t>faible</a:t>
            </a:r>
            <a:endParaRPr lang="fr-FR" dirty="0">
              <a:latin typeface="Verdana" panose="020B0604030504040204" pitchFamily="34" charset="0"/>
              <a:cs typeface="Times New Roman" panose="02020603050405020304" pitchFamily="18" charset="0"/>
            </a:endParaRPr>
          </a:p>
          <a:p>
            <a:pPr marL="685800" lvl="1" algn="just">
              <a:buFont typeface="Wingdings" panose="05000000000000000000" pitchFamily="2" charset="2"/>
              <a:buChar char="§"/>
            </a:pPr>
            <a:r>
              <a:rPr lang="fr-FR" dirty="0">
                <a:latin typeface="Verdana" panose="020B0604030504040204" pitchFamily="34" charset="0"/>
                <a:cs typeface="Times New Roman" panose="02020603050405020304" pitchFamily="18" charset="0"/>
              </a:rPr>
              <a:t>1,30m &lt; Profondeur &lt; 2m : 12ml/jour – Difficulté </a:t>
            </a:r>
            <a:r>
              <a:rPr lang="fr-FR" b="1" dirty="0">
                <a:solidFill>
                  <a:srgbClr val="FFC000"/>
                </a:solidFill>
                <a:latin typeface="Verdana" panose="020B0604030504040204" pitchFamily="34" charset="0"/>
                <a:cs typeface="Times New Roman" panose="02020603050405020304" pitchFamily="18" charset="0"/>
              </a:rPr>
              <a:t>moyenne</a:t>
            </a:r>
            <a:endParaRPr lang="fr-FR" dirty="0">
              <a:solidFill>
                <a:srgbClr val="FFC000"/>
              </a:solidFill>
              <a:latin typeface="Verdana" panose="020B0604030504040204" pitchFamily="34" charset="0"/>
              <a:cs typeface="Times New Roman" panose="02020603050405020304" pitchFamily="18" charset="0"/>
            </a:endParaRPr>
          </a:p>
          <a:p>
            <a:pPr marL="685800" lvl="1" algn="just">
              <a:buFont typeface="Wingdings" panose="05000000000000000000" pitchFamily="2" charset="2"/>
              <a:buChar char="§"/>
            </a:pPr>
            <a:r>
              <a:rPr lang="fr-FR" dirty="0">
                <a:latin typeface="Verdana" panose="020B0604030504040204" pitchFamily="34" charset="0"/>
                <a:cs typeface="Times New Roman" panose="02020603050405020304" pitchFamily="18" charset="0"/>
              </a:rPr>
              <a:t>2m &lt; Profondeur &lt; 4m : 6ml/jour – Difficulté </a:t>
            </a:r>
            <a:r>
              <a:rPr lang="fr-FR" b="1" dirty="0">
                <a:solidFill>
                  <a:srgbClr val="FF0000"/>
                </a:solidFill>
                <a:latin typeface="Verdana" panose="020B0604030504040204" pitchFamily="34" charset="0"/>
                <a:cs typeface="Times New Roman" panose="02020603050405020304" pitchFamily="18" charset="0"/>
              </a:rPr>
              <a:t>forte</a:t>
            </a:r>
            <a:endParaRPr lang="fr-FR" dirty="0">
              <a:latin typeface="Verdana" panose="020B0604030504040204" pitchFamily="34" charset="0"/>
              <a:cs typeface="Times New Roman" panose="02020603050405020304" pitchFamily="18" charset="0"/>
            </a:endParaRPr>
          </a:p>
          <a:p>
            <a:endParaRPr lang="fr-FR" dirty="0"/>
          </a:p>
        </p:txBody>
      </p:sp>
      <p:pic>
        <p:nvPicPr>
          <p:cNvPr id="5" name="Image 4">
            <a:extLst>
              <a:ext uri="{FF2B5EF4-FFF2-40B4-BE49-F238E27FC236}">
                <a16:creationId xmlns:a16="http://schemas.microsoft.com/office/drawing/2014/main" id="{99B32B26-19F6-499A-979B-A41CC60FF987}"/>
              </a:ext>
            </a:extLst>
          </p:cNvPr>
          <p:cNvPicPr>
            <a:picLocks noChangeAspect="1"/>
          </p:cNvPicPr>
          <p:nvPr/>
        </p:nvPicPr>
        <p:blipFill>
          <a:blip r:embed="rId2"/>
          <a:stretch>
            <a:fillRect/>
          </a:stretch>
        </p:blipFill>
        <p:spPr>
          <a:xfrm>
            <a:off x="10211597" y="0"/>
            <a:ext cx="1980403" cy="1320800"/>
          </a:xfrm>
          <a:prstGeom prst="rect">
            <a:avLst/>
          </a:prstGeom>
        </p:spPr>
      </p:pic>
      <p:sp>
        <p:nvSpPr>
          <p:cNvPr id="4" name="Rectangle 3">
            <a:extLst>
              <a:ext uri="{FF2B5EF4-FFF2-40B4-BE49-F238E27FC236}">
                <a16:creationId xmlns:a16="http://schemas.microsoft.com/office/drawing/2014/main" id="{B32BEA35-9916-4997-822E-8BBE4689CC82}"/>
              </a:ext>
            </a:extLst>
          </p:cNvPr>
          <p:cNvSpPr/>
          <p:nvPr/>
        </p:nvSpPr>
        <p:spPr>
          <a:xfrm>
            <a:off x="538031" y="3396722"/>
            <a:ext cx="10163836" cy="923330"/>
          </a:xfrm>
          <a:prstGeom prst="rect">
            <a:avLst/>
          </a:prstGeom>
        </p:spPr>
        <p:txBody>
          <a:bodyPr wrap="square">
            <a:spAutoFit/>
          </a:bodyPr>
          <a:lstStyle/>
          <a:p>
            <a:pPr algn="just"/>
            <a:r>
              <a:rPr lang="fr-FR" b="1" dirty="0">
                <a:solidFill>
                  <a:srgbClr val="0092D2"/>
                </a:solidFill>
                <a:latin typeface="Verdana" panose="020B0604030504040204" pitchFamily="34" charset="0"/>
                <a:cs typeface="Times New Roman" panose="02020603050405020304" pitchFamily="18" charset="0"/>
              </a:rPr>
              <a:t>Exemple pour estimer la durée des travaux face à un domicile</a:t>
            </a:r>
          </a:p>
          <a:p>
            <a:pPr algn="just"/>
            <a:r>
              <a:rPr lang="fr-FR" dirty="0">
                <a:latin typeface="Verdana" panose="020B0604030504040204" pitchFamily="34" charset="0"/>
                <a:cs typeface="Times New Roman" panose="02020603050405020304" pitchFamily="18" charset="0"/>
              </a:rPr>
              <a:t>Si la façade de terrain fait 24ml et que c’est en zone de difficulté </a:t>
            </a:r>
            <a:r>
              <a:rPr lang="fr-FR" b="1" dirty="0">
                <a:solidFill>
                  <a:srgbClr val="FFC000"/>
                </a:solidFill>
                <a:latin typeface="Verdana" panose="020B0604030504040204" pitchFamily="34" charset="0"/>
                <a:cs typeface="Times New Roman" panose="02020603050405020304" pitchFamily="18" charset="0"/>
              </a:rPr>
              <a:t>moyenne</a:t>
            </a:r>
            <a:r>
              <a:rPr lang="fr-FR" dirty="0">
                <a:latin typeface="Verdana" panose="020B0604030504040204" pitchFamily="34" charset="0"/>
                <a:cs typeface="Times New Roman" panose="02020603050405020304" pitchFamily="18" charset="0"/>
              </a:rPr>
              <a:t>, </a:t>
            </a:r>
          </a:p>
          <a:p>
            <a:pPr algn="just"/>
            <a:r>
              <a:rPr lang="fr-FR" dirty="0">
                <a:latin typeface="Verdana" panose="020B0604030504040204" pitchFamily="34" charset="0"/>
                <a:cs typeface="Times New Roman" panose="02020603050405020304" pitchFamily="18" charset="0"/>
              </a:rPr>
              <a:t>le temps d’intervention devant le domicile est estimé à 2 jours</a:t>
            </a:r>
            <a:r>
              <a:rPr lang="fr-FR" sz="1400" dirty="0">
                <a:latin typeface="Verdana" panose="020B0604030504040204" pitchFamily="34" charset="0"/>
                <a:cs typeface="Times New Roman" panose="02020603050405020304" pitchFamily="18" charset="0"/>
              </a:rPr>
              <a:t> (soit 2 jours x 12 ml/jour).</a:t>
            </a:r>
          </a:p>
        </p:txBody>
      </p:sp>
      <p:grpSp>
        <p:nvGrpSpPr>
          <p:cNvPr id="6" name="Groupe 5">
            <a:extLst>
              <a:ext uri="{FF2B5EF4-FFF2-40B4-BE49-F238E27FC236}">
                <a16:creationId xmlns:a16="http://schemas.microsoft.com/office/drawing/2014/main" id="{B77B944E-BB4D-4EBA-BEDF-F911394024D1}"/>
              </a:ext>
            </a:extLst>
          </p:cNvPr>
          <p:cNvGrpSpPr/>
          <p:nvPr/>
        </p:nvGrpSpPr>
        <p:grpSpPr>
          <a:xfrm>
            <a:off x="1109134" y="4473846"/>
            <a:ext cx="7803472" cy="2197887"/>
            <a:chOff x="457201" y="3949523"/>
            <a:chExt cx="7803472" cy="2197887"/>
          </a:xfrm>
        </p:grpSpPr>
        <p:sp>
          <p:nvSpPr>
            <p:cNvPr id="7" name="Rectangle 6">
              <a:extLst>
                <a:ext uri="{FF2B5EF4-FFF2-40B4-BE49-F238E27FC236}">
                  <a16:creationId xmlns:a16="http://schemas.microsoft.com/office/drawing/2014/main" id="{2598B3E7-4E84-4164-8535-443302F36073}"/>
                </a:ext>
              </a:extLst>
            </p:cNvPr>
            <p:cNvSpPr/>
            <p:nvPr/>
          </p:nvSpPr>
          <p:spPr>
            <a:xfrm>
              <a:off x="457201" y="4571319"/>
              <a:ext cx="3409026" cy="73684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RE"/>
            </a:p>
          </p:txBody>
        </p:sp>
        <p:cxnSp>
          <p:nvCxnSpPr>
            <p:cNvPr id="8" name="Connecteur droit avec flèche 7">
              <a:extLst>
                <a:ext uri="{FF2B5EF4-FFF2-40B4-BE49-F238E27FC236}">
                  <a16:creationId xmlns:a16="http://schemas.microsoft.com/office/drawing/2014/main" id="{6885261C-33DE-43DD-BDE9-76CDDF38DCE1}"/>
                </a:ext>
              </a:extLst>
            </p:cNvPr>
            <p:cNvCxnSpPr>
              <a:cxnSpLocks/>
            </p:cNvCxnSpPr>
            <p:nvPr/>
          </p:nvCxnSpPr>
          <p:spPr>
            <a:xfrm>
              <a:off x="457201" y="4474345"/>
              <a:ext cx="3409026"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9" name="ZoneTexte 8">
              <a:extLst>
                <a:ext uri="{FF2B5EF4-FFF2-40B4-BE49-F238E27FC236}">
                  <a16:creationId xmlns:a16="http://schemas.microsoft.com/office/drawing/2014/main" id="{7AFCCD37-EAEE-4869-AF0E-7788393627F1}"/>
                </a:ext>
              </a:extLst>
            </p:cNvPr>
            <p:cNvSpPr txBox="1"/>
            <p:nvPr/>
          </p:nvSpPr>
          <p:spPr>
            <a:xfrm>
              <a:off x="1877629" y="4208285"/>
              <a:ext cx="568170" cy="248305"/>
            </a:xfrm>
            <a:prstGeom prst="rect">
              <a:avLst/>
            </a:prstGeom>
            <a:noFill/>
          </p:spPr>
          <p:txBody>
            <a:bodyPr wrap="square" rtlCol="0">
              <a:spAutoFit/>
            </a:bodyPr>
            <a:lstStyle/>
            <a:p>
              <a:r>
                <a:rPr lang="fr-RE" sz="1000" dirty="0"/>
                <a:t>100 m</a:t>
              </a:r>
            </a:p>
          </p:txBody>
        </p:sp>
        <p:pic>
          <p:nvPicPr>
            <p:cNvPr id="10" name="Image 9">
              <a:extLst>
                <a:ext uri="{FF2B5EF4-FFF2-40B4-BE49-F238E27FC236}">
                  <a16:creationId xmlns:a16="http://schemas.microsoft.com/office/drawing/2014/main" id="{A11348C0-9F2F-4E56-B552-7FCA14C34E49}"/>
                </a:ext>
              </a:extLst>
            </p:cNvPr>
            <p:cNvPicPr>
              <a:picLocks noChangeAspect="1"/>
            </p:cNvPicPr>
            <p:nvPr/>
          </p:nvPicPr>
          <p:blipFill>
            <a:blip r:embed="rId3"/>
            <a:stretch>
              <a:fillRect/>
            </a:stretch>
          </p:blipFill>
          <p:spPr>
            <a:xfrm>
              <a:off x="457201" y="5402027"/>
              <a:ext cx="1007615" cy="745383"/>
            </a:xfrm>
            <a:prstGeom prst="rect">
              <a:avLst/>
            </a:prstGeom>
          </p:spPr>
        </p:pic>
        <p:sp>
          <p:nvSpPr>
            <p:cNvPr id="11" name="ZoneTexte 10">
              <a:extLst>
                <a:ext uri="{FF2B5EF4-FFF2-40B4-BE49-F238E27FC236}">
                  <a16:creationId xmlns:a16="http://schemas.microsoft.com/office/drawing/2014/main" id="{05435900-CC39-4EEB-8015-071A55DDB01E}"/>
                </a:ext>
              </a:extLst>
            </p:cNvPr>
            <p:cNvSpPr txBox="1"/>
            <p:nvPr/>
          </p:nvSpPr>
          <p:spPr>
            <a:xfrm>
              <a:off x="1735586" y="3949523"/>
              <a:ext cx="973748" cy="369332"/>
            </a:xfrm>
            <a:prstGeom prst="rect">
              <a:avLst/>
            </a:prstGeom>
            <a:noFill/>
          </p:spPr>
          <p:txBody>
            <a:bodyPr wrap="square" rtlCol="0">
              <a:spAutoFit/>
            </a:bodyPr>
            <a:lstStyle/>
            <a:p>
              <a:r>
                <a:rPr lang="fr-RE" dirty="0"/>
                <a:t>JOUR 1</a:t>
              </a:r>
            </a:p>
          </p:txBody>
        </p:sp>
        <p:sp>
          <p:nvSpPr>
            <p:cNvPr id="12" name="Rectangle 11">
              <a:extLst>
                <a:ext uri="{FF2B5EF4-FFF2-40B4-BE49-F238E27FC236}">
                  <a16:creationId xmlns:a16="http://schemas.microsoft.com/office/drawing/2014/main" id="{8917BD1D-72C5-45E1-BF1C-D31EFA72FEF4}"/>
                </a:ext>
              </a:extLst>
            </p:cNvPr>
            <p:cNvSpPr/>
            <p:nvPr/>
          </p:nvSpPr>
          <p:spPr>
            <a:xfrm>
              <a:off x="4851647" y="4571319"/>
              <a:ext cx="3409026" cy="73684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RE"/>
            </a:p>
          </p:txBody>
        </p:sp>
        <p:cxnSp>
          <p:nvCxnSpPr>
            <p:cNvPr id="13" name="Connecteur droit avec flèche 12">
              <a:extLst>
                <a:ext uri="{FF2B5EF4-FFF2-40B4-BE49-F238E27FC236}">
                  <a16:creationId xmlns:a16="http://schemas.microsoft.com/office/drawing/2014/main" id="{85010FE8-50D3-4E3A-A811-D3C9E3255422}"/>
                </a:ext>
              </a:extLst>
            </p:cNvPr>
            <p:cNvCxnSpPr>
              <a:cxnSpLocks/>
            </p:cNvCxnSpPr>
            <p:nvPr/>
          </p:nvCxnSpPr>
          <p:spPr>
            <a:xfrm>
              <a:off x="4851647" y="4474345"/>
              <a:ext cx="3409026"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pic>
          <p:nvPicPr>
            <p:cNvPr id="14" name="Image 13">
              <a:extLst>
                <a:ext uri="{FF2B5EF4-FFF2-40B4-BE49-F238E27FC236}">
                  <a16:creationId xmlns:a16="http://schemas.microsoft.com/office/drawing/2014/main" id="{E18C35ED-8B9D-475F-A541-B5A51014416E}"/>
                </a:ext>
              </a:extLst>
            </p:cNvPr>
            <p:cNvPicPr>
              <a:picLocks noChangeAspect="1"/>
            </p:cNvPicPr>
            <p:nvPr/>
          </p:nvPicPr>
          <p:blipFill>
            <a:blip r:embed="rId3"/>
            <a:stretch>
              <a:fillRect/>
            </a:stretch>
          </p:blipFill>
          <p:spPr>
            <a:xfrm>
              <a:off x="4851647" y="5402027"/>
              <a:ext cx="1007615" cy="745383"/>
            </a:xfrm>
            <a:prstGeom prst="rect">
              <a:avLst/>
            </a:prstGeom>
          </p:spPr>
        </p:pic>
        <p:sp>
          <p:nvSpPr>
            <p:cNvPr id="15" name="ZoneTexte 14">
              <a:extLst>
                <a:ext uri="{FF2B5EF4-FFF2-40B4-BE49-F238E27FC236}">
                  <a16:creationId xmlns:a16="http://schemas.microsoft.com/office/drawing/2014/main" id="{8AFE20E2-16FD-45EA-9F31-53DC74D171F2}"/>
                </a:ext>
              </a:extLst>
            </p:cNvPr>
            <p:cNvSpPr txBox="1"/>
            <p:nvPr/>
          </p:nvSpPr>
          <p:spPr>
            <a:xfrm>
              <a:off x="6130032" y="3949523"/>
              <a:ext cx="1210568" cy="369332"/>
            </a:xfrm>
            <a:prstGeom prst="rect">
              <a:avLst/>
            </a:prstGeom>
            <a:noFill/>
          </p:spPr>
          <p:txBody>
            <a:bodyPr wrap="square" rtlCol="0">
              <a:spAutoFit/>
            </a:bodyPr>
            <a:lstStyle/>
            <a:p>
              <a:r>
                <a:rPr lang="fr-RE" dirty="0"/>
                <a:t>JOUR 2</a:t>
              </a:r>
            </a:p>
          </p:txBody>
        </p:sp>
        <p:sp>
          <p:nvSpPr>
            <p:cNvPr id="16" name="Rectangle 15">
              <a:extLst>
                <a:ext uri="{FF2B5EF4-FFF2-40B4-BE49-F238E27FC236}">
                  <a16:creationId xmlns:a16="http://schemas.microsoft.com/office/drawing/2014/main" id="{1B5499C8-EEC4-4BAC-9472-C59C258DE924}"/>
                </a:ext>
              </a:extLst>
            </p:cNvPr>
            <p:cNvSpPr/>
            <p:nvPr/>
          </p:nvSpPr>
          <p:spPr>
            <a:xfrm>
              <a:off x="457201" y="4571319"/>
              <a:ext cx="563731" cy="73684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RE" dirty="0"/>
                <a:t>12 ml</a:t>
              </a:r>
            </a:p>
          </p:txBody>
        </p:sp>
        <p:sp>
          <p:nvSpPr>
            <p:cNvPr id="17" name="Rectangle 16">
              <a:extLst>
                <a:ext uri="{FF2B5EF4-FFF2-40B4-BE49-F238E27FC236}">
                  <a16:creationId xmlns:a16="http://schemas.microsoft.com/office/drawing/2014/main" id="{95D2D9C7-A080-412E-86B4-A24611029A10}"/>
                </a:ext>
              </a:extLst>
            </p:cNvPr>
            <p:cNvSpPr/>
            <p:nvPr/>
          </p:nvSpPr>
          <p:spPr>
            <a:xfrm>
              <a:off x="4851647" y="4571322"/>
              <a:ext cx="1007615" cy="73684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RE" dirty="0"/>
                <a:t>24 ml</a:t>
              </a:r>
            </a:p>
          </p:txBody>
        </p:sp>
        <p:sp>
          <p:nvSpPr>
            <p:cNvPr id="18" name="ZoneTexte 17">
              <a:extLst>
                <a:ext uri="{FF2B5EF4-FFF2-40B4-BE49-F238E27FC236}">
                  <a16:creationId xmlns:a16="http://schemas.microsoft.com/office/drawing/2014/main" id="{8D018092-D69B-45DC-97F5-89889D865E0A}"/>
                </a:ext>
              </a:extLst>
            </p:cNvPr>
            <p:cNvSpPr txBox="1"/>
            <p:nvPr/>
          </p:nvSpPr>
          <p:spPr>
            <a:xfrm>
              <a:off x="6272075" y="4236532"/>
              <a:ext cx="568170" cy="248305"/>
            </a:xfrm>
            <a:prstGeom prst="rect">
              <a:avLst/>
            </a:prstGeom>
            <a:noFill/>
          </p:spPr>
          <p:txBody>
            <a:bodyPr wrap="square" rtlCol="0">
              <a:spAutoFit/>
            </a:bodyPr>
            <a:lstStyle/>
            <a:p>
              <a:r>
                <a:rPr lang="fr-RE" sz="1000" dirty="0"/>
                <a:t>100 m</a:t>
              </a:r>
            </a:p>
          </p:txBody>
        </p:sp>
      </p:grpSp>
    </p:spTree>
    <p:extLst>
      <p:ext uri="{BB962C8B-B14F-4D97-AF65-F5344CB8AC3E}">
        <p14:creationId xmlns:p14="http://schemas.microsoft.com/office/powerpoint/2010/main" val="1120032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2AE86A-AE7E-4DC5-A46A-1E8571C2A685}"/>
              </a:ext>
            </a:extLst>
          </p:cNvPr>
          <p:cNvSpPr>
            <a:spLocks noGrp="1"/>
          </p:cNvSpPr>
          <p:nvPr>
            <p:ph type="title"/>
          </p:nvPr>
        </p:nvSpPr>
        <p:spPr/>
        <p:txBody>
          <a:bodyPr/>
          <a:lstStyle/>
          <a:p>
            <a:pPr algn="ctr"/>
            <a:r>
              <a:rPr lang="fr-FR" b="1" dirty="0"/>
              <a:t>Des médiateurs sur le chantier </a:t>
            </a:r>
            <a:br>
              <a:rPr lang="fr-FR" b="1" dirty="0"/>
            </a:br>
            <a:endParaRPr lang="fr-FR" dirty="0"/>
          </a:p>
        </p:txBody>
      </p:sp>
      <p:sp>
        <p:nvSpPr>
          <p:cNvPr id="3" name="Espace réservé du contenu 2">
            <a:extLst>
              <a:ext uri="{FF2B5EF4-FFF2-40B4-BE49-F238E27FC236}">
                <a16:creationId xmlns:a16="http://schemas.microsoft.com/office/drawing/2014/main" id="{C90E7CB4-7566-43B6-BABC-B0AA79A3D541}"/>
              </a:ext>
            </a:extLst>
          </p:cNvPr>
          <p:cNvSpPr>
            <a:spLocks noGrp="1"/>
          </p:cNvSpPr>
          <p:nvPr>
            <p:ph idx="1"/>
          </p:nvPr>
        </p:nvSpPr>
        <p:spPr>
          <a:xfrm>
            <a:off x="677334" y="1423851"/>
            <a:ext cx="8596668" cy="4617511"/>
          </a:xfrm>
        </p:spPr>
        <p:txBody>
          <a:bodyPr>
            <a:normAutofit lnSpcReduction="10000"/>
          </a:bodyPr>
          <a:lstStyle/>
          <a:p>
            <a:pPr marL="0" indent="0">
              <a:buNone/>
            </a:pPr>
            <a:r>
              <a:rPr lang="fr-FR" sz="1700" dirty="0">
                <a:latin typeface="Arial" panose="020B0604020202020204" pitchFamily="34" charset="0"/>
                <a:cs typeface="Arial" panose="020B0604020202020204" pitchFamily="34" charset="0"/>
              </a:rPr>
              <a:t>Pendant toute la phase des travaux, les médiateurs seront là pour anticiper les problématiques éventuelles. Kévin ALMA et Jim DAVERY auront un bureau permanent au niveau des installations de chantier. </a:t>
            </a:r>
          </a:p>
          <a:p>
            <a:pPr marL="0" indent="0">
              <a:buNone/>
            </a:pPr>
            <a:r>
              <a:rPr lang="fr-FR" sz="1700" dirty="0">
                <a:latin typeface="Arial" panose="020B0604020202020204" pitchFamily="34" charset="0"/>
                <a:cs typeface="Arial" panose="020B0604020202020204" pitchFamily="34" charset="0"/>
              </a:rPr>
              <a:t>A l’écoute des habitants et des usagers, ils travailleront en étroite collaboration avec le TCO, la Mairie, le Chargé de Sécurité et de Protection de la Santé, la Police municipale et l’ensemble des intervenants et des corps de métiers du chantier.</a:t>
            </a:r>
          </a:p>
          <a:p>
            <a:pPr marL="0" indent="0">
              <a:buNone/>
            </a:pPr>
            <a:r>
              <a:rPr lang="fr-FR" sz="1700" b="1" dirty="0">
                <a:latin typeface="Arial" panose="020B0604020202020204" pitchFamily="34" charset="0"/>
                <a:cs typeface="Arial" panose="020B0604020202020204" pitchFamily="34" charset="0"/>
              </a:rPr>
              <a:t>Leurs missions :</a:t>
            </a:r>
          </a:p>
          <a:p>
            <a:pPr algn="just"/>
            <a:r>
              <a:rPr lang="fr-FR" sz="1700" dirty="0">
                <a:latin typeface="Arial" panose="020B0604020202020204" pitchFamily="34" charset="0"/>
                <a:cs typeface="Arial" panose="020B0604020202020204" pitchFamily="34" charset="0"/>
              </a:rPr>
              <a:t>Assurer la communication de proximité ;</a:t>
            </a:r>
          </a:p>
          <a:p>
            <a:pPr algn="just"/>
            <a:r>
              <a:rPr lang="fr-FR" sz="1700" dirty="0">
                <a:latin typeface="Arial" panose="020B0604020202020204" pitchFamily="34" charset="0"/>
                <a:cs typeface="Arial" panose="020B0604020202020204" pitchFamily="34" charset="0"/>
              </a:rPr>
              <a:t>Ecouter et faire remonter les doléances des riverains, des commerçants et des usagers ;</a:t>
            </a:r>
          </a:p>
          <a:p>
            <a:pPr algn="just"/>
            <a:r>
              <a:rPr lang="fr-FR" sz="1700" dirty="0">
                <a:latin typeface="Arial" panose="020B0604020202020204" pitchFamily="34" charset="0"/>
                <a:cs typeface="Arial" panose="020B0604020202020204" pitchFamily="34" charset="0"/>
              </a:rPr>
              <a:t>Présenter, expliquer et détailler le projet ;</a:t>
            </a:r>
          </a:p>
          <a:p>
            <a:pPr algn="just"/>
            <a:r>
              <a:rPr lang="fr-FR" sz="1700" dirty="0">
                <a:latin typeface="Arial" panose="020B0604020202020204" pitchFamily="34" charset="0"/>
                <a:cs typeface="Arial" panose="020B0604020202020204" pitchFamily="34" charset="0"/>
              </a:rPr>
              <a:t>Anticiper et planifier les modalités d'intervention de l’entreprise.</a:t>
            </a:r>
          </a:p>
          <a:p>
            <a:pPr marL="0" indent="0">
              <a:buNone/>
            </a:pPr>
            <a:endParaRPr lang="fr-FR" dirty="0">
              <a:latin typeface="Arial" panose="020B0604020202020204" pitchFamily="34" charset="0"/>
              <a:cs typeface="Arial" panose="020B0604020202020204" pitchFamily="34" charset="0"/>
            </a:endParaRPr>
          </a:p>
          <a:p>
            <a:pPr marL="0" indent="0">
              <a:buNone/>
            </a:pPr>
            <a:r>
              <a:rPr lang="fr-FR" sz="1400" dirty="0">
                <a:latin typeface="Arial" panose="020B0604020202020204" pitchFamily="34" charset="0"/>
                <a:cs typeface="Arial" panose="020B0604020202020204" pitchFamily="34" charset="0"/>
              </a:rPr>
              <a:t>Les médiateurs sont joignables au </a:t>
            </a:r>
            <a:r>
              <a:rPr lang="fr-FR" sz="1400" b="1" dirty="0">
                <a:latin typeface="Arial" panose="020B0604020202020204" pitchFamily="34" charset="0"/>
                <a:cs typeface="Arial" panose="020B0604020202020204" pitchFamily="34" charset="0"/>
              </a:rPr>
              <a:t>0692 46 39 33 </a:t>
            </a:r>
            <a:r>
              <a:rPr lang="fr-FR" sz="1400" dirty="0">
                <a:latin typeface="Arial" panose="020B0604020202020204" pitchFamily="34" charset="0"/>
                <a:cs typeface="Arial" panose="020B0604020202020204" pitchFamily="34" charset="0"/>
              </a:rPr>
              <a:t>ou par courriel à </a:t>
            </a:r>
            <a:r>
              <a:rPr lang="fr-FR" sz="1400" b="1" dirty="0">
                <a:latin typeface="Arial" panose="020B0604020202020204" pitchFamily="34" charset="0"/>
                <a:cs typeface="Arial" panose="020B0604020202020204" pitchFamily="34" charset="0"/>
              </a:rPr>
              <a:t>Mediateur.hydrotech@eiffage.com</a:t>
            </a:r>
          </a:p>
        </p:txBody>
      </p:sp>
      <p:pic>
        <p:nvPicPr>
          <p:cNvPr id="5" name="Image 4">
            <a:extLst>
              <a:ext uri="{FF2B5EF4-FFF2-40B4-BE49-F238E27FC236}">
                <a16:creationId xmlns:a16="http://schemas.microsoft.com/office/drawing/2014/main" id="{E35C1221-530B-4376-97E5-8622D2200ABC}"/>
              </a:ext>
            </a:extLst>
          </p:cNvPr>
          <p:cNvPicPr>
            <a:picLocks noChangeAspect="1"/>
          </p:cNvPicPr>
          <p:nvPr/>
        </p:nvPicPr>
        <p:blipFill>
          <a:blip r:embed="rId2"/>
          <a:stretch>
            <a:fillRect/>
          </a:stretch>
        </p:blipFill>
        <p:spPr>
          <a:xfrm>
            <a:off x="10211597" y="0"/>
            <a:ext cx="1980403" cy="1320800"/>
          </a:xfrm>
          <a:prstGeom prst="rect">
            <a:avLst/>
          </a:prstGeom>
        </p:spPr>
      </p:pic>
    </p:spTree>
    <p:extLst>
      <p:ext uri="{BB962C8B-B14F-4D97-AF65-F5344CB8AC3E}">
        <p14:creationId xmlns:p14="http://schemas.microsoft.com/office/powerpoint/2010/main" val="2393563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6A8BDA-87C8-40AE-A6B0-C10958F4BD14}"/>
              </a:ext>
            </a:extLst>
          </p:cNvPr>
          <p:cNvSpPr>
            <a:spLocks noGrp="1"/>
          </p:cNvSpPr>
          <p:nvPr>
            <p:ph type="title"/>
          </p:nvPr>
        </p:nvSpPr>
        <p:spPr/>
        <p:txBody>
          <a:bodyPr/>
          <a:lstStyle/>
          <a:p>
            <a:pPr algn="ctr"/>
            <a:r>
              <a:rPr lang="fr-FR" b="1" dirty="0"/>
              <a:t>Enjeux en milieu urbain</a:t>
            </a:r>
          </a:p>
        </p:txBody>
      </p:sp>
      <p:sp>
        <p:nvSpPr>
          <p:cNvPr id="3" name="Espace réservé du contenu 2">
            <a:extLst>
              <a:ext uri="{FF2B5EF4-FFF2-40B4-BE49-F238E27FC236}">
                <a16:creationId xmlns:a16="http://schemas.microsoft.com/office/drawing/2014/main" id="{B6F8552E-122B-44DD-B128-A53E32687D1B}"/>
              </a:ext>
            </a:extLst>
          </p:cNvPr>
          <p:cNvSpPr>
            <a:spLocks noGrp="1"/>
          </p:cNvSpPr>
          <p:nvPr>
            <p:ph idx="1"/>
          </p:nvPr>
        </p:nvSpPr>
        <p:spPr>
          <a:xfrm>
            <a:off x="677334" y="1658983"/>
            <a:ext cx="8596668" cy="4382379"/>
          </a:xfrm>
        </p:spPr>
        <p:txBody>
          <a:bodyPr/>
          <a:lstStyle/>
          <a:p>
            <a:r>
              <a:rPr lang="fr-FR" dirty="0">
                <a:latin typeface="Arial" panose="020B0604020202020204" pitchFamily="34" charset="0"/>
                <a:cs typeface="Arial" panose="020B0604020202020204" pitchFamily="34" charset="0"/>
              </a:rPr>
              <a:t>Maintenir l’accès et l’activité pendant la durée des travaux.</a:t>
            </a:r>
          </a:p>
          <a:p>
            <a:r>
              <a:rPr lang="fr-FR" dirty="0">
                <a:latin typeface="Arial" panose="020B0604020202020204" pitchFamily="34" charset="0"/>
                <a:cs typeface="Arial" panose="020B0604020202020204" pitchFamily="34" charset="0"/>
              </a:rPr>
              <a:t>Garantir la sécurité des piétons, des riverains et usagers de la route, par la mise en place de balisages et signalisations.</a:t>
            </a:r>
          </a:p>
          <a:p>
            <a:r>
              <a:rPr lang="fr-FR" dirty="0" err="1">
                <a:latin typeface="Arial" panose="020B0604020202020204" pitchFamily="34" charset="0"/>
                <a:cs typeface="Arial" panose="020B0604020202020204" pitchFamily="34" charset="0"/>
              </a:rPr>
              <a:t>Etre</a:t>
            </a:r>
            <a:r>
              <a:rPr lang="fr-FR" dirty="0">
                <a:latin typeface="Arial" panose="020B0604020202020204" pitchFamily="34" charset="0"/>
                <a:cs typeface="Arial" panose="020B0604020202020204" pitchFamily="34" charset="0"/>
              </a:rPr>
              <a:t> au plus près des usagers par la présence des médiateurs et l’information de proximité auprès des commerçants et résidents.</a:t>
            </a:r>
          </a:p>
          <a:p>
            <a:r>
              <a:rPr lang="fr-FR" altLang="fr-FR" dirty="0">
                <a:latin typeface="Arial" panose="020B0604020202020204" pitchFamily="34" charset="0"/>
                <a:ea typeface="Verdana" panose="020B0604030504040204" pitchFamily="34" charset="0"/>
                <a:cs typeface="Arial" panose="020B0604020202020204" pitchFamily="34" charset="0"/>
              </a:rPr>
              <a:t>Limiter au maximum l’impact des travaux sur la circulation automobile (Collaboration avec la Mairie et la Police Municipale de Saint-Leu).</a:t>
            </a:r>
          </a:p>
          <a:p>
            <a:r>
              <a:rPr lang="fr-FR" dirty="0">
                <a:latin typeface="Arial" panose="020B0604020202020204" pitchFamily="34" charset="0"/>
                <a:cs typeface="Arial" panose="020B0604020202020204" pitchFamily="34" charset="0"/>
              </a:rPr>
              <a:t>Limiter les poussières avec un arrosage régulier.</a:t>
            </a:r>
          </a:p>
          <a:p>
            <a:r>
              <a:rPr lang="fr-FR" dirty="0">
                <a:latin typeface="Arial" panose="020B0604020202020204" pitchFamily="34" charset="0"/>
                <a:cs typeface="Arial" panose="020B0604020202020204" pitchFamily="34" charset="0"/>
              </a:rPr>
              <a:t>Eviter les vibrations en utilisant d’engins de chantier sur pneus.</a:t>
            </a:r>
          </a:p>
          <a:p>
            <a:pPr marL="0" indent="0">
              <a:buNone/>
            </a:pPr>
            <a:endParaRPr lang="fr-FR" dirty="0"/>
          </a:p>
        </p:txBody>
      </p:sp>
      <p:pic>
        <p:nvPicPr>
          <p:cNvPr id="4" name="Image 3">
            <a:extLst>
              <a:ext uri="{FF2B5EF4-FFF2-40B4-BE49-F238E27FC236}">
                <a16:creationId xmlns:a16="http://schemas.microsoft.com/office/drawing/2014/main" id="{6E1B2F85-7103-47D1-9962-9E341366D2DE}"/>
              </a:ext>
            </a:extLst>
          </p:cNvPr>
          <p:cNvPicPr>
            <a:picLocks noChangeAspect="1"/>
          </p:cNvPicPr>
          <p:nvPr/>
        </p:nvPicPr>
        <p:blipFill>
          <a:blip r:embed="rId2"/>
          <a:stretch>
            <a:fillRect/>
          </a:stretch>
        </p:blipFill>
        <p:spPr>
          <a:xfrm>
            <a:off x="10211597" y="0"/>
            <a:ext cx="1980403" cy="1320800"/>
          </a:xfrm>
          <a:prstGeom prst="rect">
            <a:avLst/>
          </a:prstGeom>
        </p:spPr>
      </p:pic>
    </p:spTree>
    <p:extLst>
      <p:ext uri="{BB962C8B-B14F-4D97-AF65-F5344CB8AC3E}">
        <p14:creationId xmlns:p14="http://schemas.microsoft.com/office/powerpoint/2010/main" val="2287760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308668-B52E-404E-BBD7-4D357BB4786A}"/>
              </a:ext>
            </a:extLst>
          </p:cNvPr>
          <p:cNvSpPr>
            <a:spLocks noGrp="1"/>
          </p:cNvSpPr>
          <p:nvPr>
            <p:ph type="title"/>
          </p:nvPr>
        </p:nvSpPr>
        <p:spPr>
          <a:xfrm>
            <a:off x="677334" y="626533"/>
            <a:ext cx="5377239" cy="3276601"/>
          </a:xfrm>
        </p:spPr>
        <p:txBody>
          <a:bodyPr>
            <a:normAutofit fontScale="90000"/>
          </a:bodyPr>
          <a:lstStyle/>
          <a:p>
            <a:r>
              <a:rPr lang="fr-FR" dirty="0"/>
              <a:t>Phasage du chantier</a:t>
            </a:r>
            <a:br>
              <a:rPr lang="fr-FR" dirty="0"/>
            </a:br>
            <a:r>
              <a:rPr lang="fr-FR" dirty="0">
                <a:solidFill>
                  <a:srgbClr val="1ABABC"/>
                </a:solidFill>
              </a:rPr>
              <a:t>Tranche 1</a:t>
            </a:r>
            <a:br>
              <a:rPr lang="fr-FR" dirty="0">
                <a:solidFill>
                  <a:srgbClr val="1ABABC"/>
                </a:solidFill>
              </a:rPr>
            </a:br>
            <a:r>
              <a:rPr lang="fr-FR" sz="1900" dirty="0">
                <a:solidFill>
                  <a:schemeClr val="tx1">
                    <a:lumMod val="75000"/>
                    <a:lumOff val="25000"/>
                  </a:schemeClr>
                </a:solidFill>
                <a:latin typeface="Arial" panose="020B0604020202020204" pitchFamily="34" charset="0"/>
                <a:ea typeface="+mn-ea"/>
                <a:cs typeface="Arial" panose="020B0604020202020204" pitchFamily="34" charset="0"/>
              </a:rPr>
              <a:t>Les travaux débuteront le 3 Octobre, avec 2 ateliers en même temps, de </a:t>
            </a:r>
            <a:r>
              <a:rPr lang="fr-FR" sz="1900" dirty="0" err="1">
                <a:solidFill>
                  <a:schemeClr val="tx1">
                    <a:lumMod val="75000"/>
                    <a:lumOff val="25000"/>
                  </a:schemeClr>
                </a:solidFill>
                <a:latin typeface="Arial" panose="020B0604020202020204" pitchFamily="34" charset="0"/>
                <a:ea typeface="+mn-ea"/>
                <a:cs typeface="Arial" panose="020B0604020202020204" pitchFamily="34" charset="0"/>
              </a:rPr>
              <a:t>Kélonia</a:t>
            </a:r>
            <a:r>
              <a:rPr lang="fr-FR" sz="1900" dirty="0">
                <a:solidFill>
                  <a:schemeClr val="tx1">
                    <a:lumMod val="75000"/>
                    <a:lumOff val="25000"/>
                  </a:schemeClr>
                </a:solidFill>
                <a:latin typeface="Arial" panose="020B0604020202020204" pitchFamily="34" charset="0"/>
                <a:ea typeface="+mn-ea"/>
                <a:cs typeface="Arial" panose="020B0604020202020204" pitchFamily="34" charset="0"/>
              </a:rPr>
              <a:t> vers la Ravine Fontaine et du Cimetière vers la Gendarmerie, avec un faible impact sur la circulation.</a:t>
            </a:r>
            <a:br>
              <a:rPr lang="fr-FR" dirty="0">
                <a:solidFill>
                  <a:srgbClr val="1ABABC"/>
                </a:solidFill>
              </a:rPr>
            </a:br>
            <a:br>
              <a:rPr lang="fr-FR" sz="2200" dirty="0">
                <a:solidFill>
                  <a:srgbClr val="1ABABC"/>
                </a:solidFill>
              </a:rPr>
            </a:br>
            <a:r>
              <a:rPr lang="fr-FR" sz="2200" dirty="0">
                <a:solidFill>
                  <a:srgbClr val="1ABABC"/>
                </a:solidFill>
              </a:rPr>
              <a:t>Phase 1 | </a:t>
            </a:r>
            <a:r>
              <a:rPr lang="fr-FR" dirty="0" err="1">
                <a:solidFill>
                  <a:srgbClr val="FFC000"/>
                </a:solidFill>
              </a:rPr>
              <a:t>Kélonia</a:t>
            </a:r>
            <a:endParaRPr lang="fr-FR" dirty="0">
              <a:solidFill>
                <a:srgbClr val="FFC000"/>
              </a:solidFill>
            </a:endParaRPr>
          </a:p>
        </p:txBody>
      </p:sp>
      <p:sp>
        <p:nvSpPr>
          <p:cNvPr id="3" name="Espace réservé du contenu 2">
            <a:extLst>
              <a:ext uri="{FF2B5EF4-FFF2-40B4-BE49-F238E27FC236}">
                <a16:creationId xmlns:a16="http://schemas.microsoft.com/office/drawing/2014/main" id="{AC1A17D8-8472-4CF4-B867-3888C432A075}"/>
              </a:ext>
            </a:extLst>
          </p:cNvPr>
          <p:cNvSpPr>
            <a:spLocks noGrp="1"/>
          </p:cNvSpPr>
          <p:nvPr>
            <p:ph idx="1"/>
          </p:nvPr>
        </p:nvSpPr>
        <p:spPr>
          <a:xfrm>
            <a:off x="677334" y="4072468"/>
            <a:ext cx="4859866" cy="2429934"/>
          </a:xfrm>
        </p:spPr>
        <p:txBody>
          <a:bodyPr>
            <a:normAutofit/>
          </a:bodyPr>
          <a:lstStyle/>
          <a:p>
            <a:r>
              <a:rPr lang="fr-FR" altLang="fr-FR" sz="1700" dirty="0">
                <a:latin typeface="Arial" panose="020B0604020202020204" pitchFamily="34" charset="0"/>
                <a:cs typeface="Arial" panose="020B0604020202020204" pitchFamily="34" charset="0"/>
              </a:rPr>
              <a:t>Dates prévisionnelles des travaux : </a:t>
            </a:r>
          </a:p>
          <a:p>
            <a:pPr marL="0" indent="0">
              <a:buNone/>
            </a:pPr>
            <a:r>
              <a:rPr lang="fr-FR" altLang="fr-FR" sz="1700" b="1" dirty="0">
                <a:latin typeface="Arial" panose="020B0604020202020204" pitchFamily="34" charset="0"/>
                <a:cs typeface="Arial" panose="020B0604020202020204" pitchFamily="34" charset="0"/>
              </a:rPr>
              <a:t>	3   Octobre 2022 au 12 Décembre 2022</a:t>
            </a:r>
            <a:r>
              <a:rPr lang="fr-FR" altLang="fr-FR" sz="1700" dirty="0">
                <a:latin typeface="Arial" panose="020B0604020202020204" pitchFamily="34" charset="0"/>
                <a:cs typeface="Arial" panose="020B0604020202020204" pitchFamily="34" charset="0"/>
              </a:rPr>
              <a:t>  		(congés BTP compris)</a:t>
            </a:r>
          </a:p>
          <a:p>
            <a:r>
              <a:rPr lang="fr-FR" altLang="fr-FR" sz="1700" dirty="0">
                <a:latin typeface="Arial" panose="020B0604020202020204" pitchFamily="34" charset="0"/>
                <a:cs typeface="Arial" panose="020B0604020202020204" pitchFamily="34" charset="0"/>
              </a:rPr>
              <a:t>Durée : 2 mois</a:t>
            </a:r>
          </a:p>
          <a:p>
            <a:r>
              <a:rPr lang="fr-FR" altLang="fr-FR" sz="1700" dirty="0">
                <a:latin typeface="Arial" panose="020B0604020202020204" pitchFamily="34" charset="0"/>
                <a:cs typeface="Arial" panose="020B0604020202020204" pitchFamily="34" charset="0"/>
              </a:rPr>
              <a:t>Lieu des travaux : Parking </a:t>
            </a:r>
            <a:r>
              <a:rPr lang="fr-FR" altLang="fr-FR" sz="1700" dirty="0" err="1">
                <a:latin typeface="Arial" panose="020B0604020202020204" pitchFamily="34" charset="0"/>
                <a:cs typeface="Arial" panose="020B0604020202020204" pitchFamily="34" charset="0"/>
              </a:rPr>
              <a:t>Kélonia</a:t>
            </a:r>
            <a:r>
              <a:rPr lang="fr-FR" altLang="fr-FR" sz="1700" dirty="0">
                <a:latin typeface="Arial" panose="020B0604020202020204" pitchFamily="34" charset="0"/>
                <a:cs typeface="Arial" panose="020B0604020202020204" pitchFamily="34" charset="0"/>
              </a:rPr>
              <a:t> </a:t>
            </a:r>
            <a:r>
              <a:rPr lang="fr-FR" altLang="fr-FR" sz="1700" dirty="0">
                <a:latin typeface="Arial" panose="020B0604020202020204" pitchFamily="34" charset="0"/>
                <a:cs typeface="Arial" panose="020B0604020202020204" pitchFamily="34" charset="0"/>
                <a:sym typeface="Wingdings" panose="05000000000000000000" pitchFamily="2" charset="2"/>
              </a:rPr>
              <a:t>	</a:t>
            </a:r>
          </a:p>
          <a:p>
            <a:r>
              <a:rPr lang="fr-FR" sz="1700" dirty="0">
                <a:latin typeface="Arial" panose="020B0604020202020204" pitchFamily="34" charset="0"/>
                <a:cs typeface="Arial" panose="020B0604020202020204" pitchFamily="34" charset="0"/>
              </a:rPr>
              <a:t>Circulation alternée</a:t>
            </a:r>
          </a:p>
        </p:txBody>
      </p:sp>
      <p:pic>
        <p:nvPicPr>
          <p:cNvPr id="4" name="Image 3">
            <a:extLst>
              <a:ext uri="{FF2B5EF4-FFF2-40B4-BE49-F238E27FC236}">
                <a16:creationId xmlns:a16="http://schemas.microsoft.com/office/drawing/2014/main" id="{90E2E963-7934-4646-97A1-CA7DC09BA882}"/>
              </a:ext>
            </a:extLst>
          </p:cNvPr>
          <p:cNvPicPr>
            <a:picLocks noChangeAspect="1"/>
          </p:cNvPicPr>
          <p:nvPr/>
        </p:nvPicPr>
        <p:blipFill>
          <a:blip r:embed="rId2"/>
          <a:stretch>
            <a:fillRect/>
          </a:stretch>
        </p:blipFill>
        <p:spPr>
          <a:xfrm>
            <a:off x="6054573" y="708634"/>
            <a:ext cx="3089428" cy="5709809"/>
          </a:xfrm>
          <a:prstGeom prst="rect">
            <a:avLst/>
          </a:prstGeom>
        </p:spPr>
      </p:pic>
      <p:pic>
        <p:nvPicPr>
          <p:cNvPr id="5" name="Image 4">
            <a:extLst>
              <a:ext uri="{FF2B5EF4-FFF2-40B4-BE49-F238E27FC236}">
                <a16:creationId xmlns:a16="http://schemas.microsoft.com/office/drawing/2014/main" id="{2EF5B17B-D947-41CE-AE1B-3B7D1A1B6F76}"/>
              </a:ext>
            </a:extLst>
          </p:cNvPr>
          <p:cNvPicPr>
            <a:picLocks noChangeAspect="1"/>
          </p:cNvPicPr>
          <p:nvPr/>
        </p:nvPicPr>
        <p:blipFill>
          <a:blip r:embed="rId3"/>
          <a:stretch>
            <a:fillRect/>
          </a:stretch>
        </p:blipFill>
        <p:spPr>
          <a:xfrm>
            <a:off x="10211597" y="0"/>
            <a:ext cx="1980403" cy="1320800"/>
          </a:xfrm>
          <a:prstGeom prst="rect">
            <a:avLst/>
          </a:prstGeom>
        </p:spPr>
      </p:pic>
    </p:spTree>
    <p:extLst>
      <p:ext uri="{BB962C8B-B14F-4D97-AF65-F5344CB8AC3E}">
        <p14:creationId xmlns:p14="http://schemas.microsoft.com/office/powerpoint/2010/main" val="784725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06F4005-B0A0-400C-B9EB-469EF69D83D3}"/>
              </a:ext>
            </a:extLst>
          </p:cNvPr>
          <p:cNvSpPr>
            <a:spLocks noGrp="1"/>
          </p:cNvSpPr>
          <p:nvPr>
            <p:ph idx="1"/>
          </p:nvPr>
        </p:nvSpPr>
        <p:spPr>
          <a:xfrm>
            <a:off x="677334" y="2887134"/>
            <a:ext cx="4853890" cy="2607733"/>
          </a:xfrm>
        </p:spPr>
        <p:txBody>
          <a:bodyPr>
            <a:normAutofit/>
          </a:bodyPr>
          <a:lstStyle/>
          <a:p>
            <a:r>
              <a:rPr lang="fr-FR" altLang="fr-FR" sz="1700" dirty="0">
                <a:latin typeface="Arial" panose="020B0604020202020204" pitchFamily="34" charset="0"/>
                <a:cs typeface="Arial" panose="020B0604020202020204" pitchFamily="34" charset="0"/>
              </a:rPr>
              <a:t>Dates prévisionnelles des travaux :</a:t>
            </a:r>
          </a:p>
          <a:p>
            <a:pPr marL="0" indent="0">
              <a:buNone/>
            </a:pPr>
            <a:r>
              <a:rPr lang="fr-FR" altLang="fr-FR" sz="1700" b="1" dirty="0">
                <a:latin typeface="Arial" panose="020B0604020202020204" pitchFamily="34" charset="0"/>
                <a:cs typeface="Arial" panose="020B0604020202020204" pitchFamily="34" charset="0"/>
              </a:rPr>
              <a:t>	3 Octobre 2022 au 12 Décembre 2022</a:t>
            </a:r>
            <a:r>
              <a:rPr lang="fr-FR" altLang="fr-FR" sz="1700" dirty="0">
                <a:latin typeface="Arial" panose="020B0604020202020204" pitchFamily="34" charset="0"/>
                <a:cs typeface="Arial" panose="020B0604020202020204" pitchFamily="34" charset="0"/>
              </a:rPr>
              <a:t> 	(congés BTP compris)</a:t>
            </a:r>
          </a:p>
          <a:p>
            <a:r>
              <a:rPr lang="fr-FR" altLang="fr-FR" sz="1700" dirty="0">
                <a:latin typeface="Arial" panose="020B0604020202020204" pitchFamily="34" charset="0"/>
                <a:cs typeface="Arial" panose="020B0604020202020204" pitchFamily="34" charset="0"/>
              </a:rPr>
              <a:t>Durée : 2 mois</a:t>
            </a:r>
          </a:p>
          <a:p>
            <a:r>
              <a:rPr lang="fr-FR" altLang="fr-FR" sz="1700" dirty="0">
                <a:latin typeface="Arial" panose="020B0604020202020204" pitchFamily="34" charset="0"/>
                <a:cs typeface="Arial" panose="020B0604020202020204" pitchFamily="34" charset="0"/>
              </a:rPr>
              <a:t>Lieu des travaux : Gendarmerie </a:t>
            </a:r>
            <a:r>
              <a:rPr lang="fr-FR" altLang="fr-FR" sz="1700" dirty="0">
                <a:latin typeface="Arial" panose="020B0604020202020204" pitchFamily="34" charset="0"/>
                <a:cs typeface="Arial" panose="020B0604020202020204" pitchFamily="34" charset="0"/>
                <a:sym typeface="Wingdings" panose="05000000000000000000" pitchFamily="2" charset="2"/>
              </a:rPr>
              <a:t> STEP Cimetière</a:t>
            </a:r>
          </a:p>
          <a:p>
            <a:r>
              <a:rPr lang="fr-FR" sz="1700" dirty="0">
                <a:latin typeface="Arial" panose="020B0604020202020204" pitchFamily="34" charset="0"/>
                <a:cs typeface="Arial" panose="020B0604020202020204" pitchFamily="34" charset="0"/>
                <a:sym typeface="Wingdings" panose="05000000000000000000" pitchFamily="2" charset="2"/>
              </a:rPr>
              <a:t>Circulation alternée</a:t>
            </a:r>
            <a:endParaRPr lang="fr-FR" sz="1700" dirty="0">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036CEFEA-9818-4812-A054-97F01A2E75DF}"/>
              </a:ext>
            </a:extLst>
          </p:cNvPr>
          <p:cNvPicPr>
            <a:picLocks noChangeAspect="1"/>
          </p:cNvPicPr>
          <p:nvPr/>
        </p:nvPicPr>
        <p:blipFill>
          <a:blip r:embed="rId2"/>
          <a:stretch>
            <a:fillRect/>
          </a:stretch>
        </p:blipFill>
        <p:spPr>
          <a:xfrm>
            <a:off x="6265250" y="660400"/>
            <a:ext cx="3293616" cy="5742390"/>
          </a:xfrm>
          <a:prstGeom prst="rect">
            <a:avLst/>
          </a:prstGeom>
        </p:spPr>
      </p:pic>
      <p:pic>
        <p:nvPicPr>
          <p:cNvPr id="5" name="Image 4">
            <a:extLst>
              <a:ext uri="{FF2B5EF4-FFF2-40B4-BE49-F238E27FC236}">
                <a16:creationId xmlns:a16="http://schemas.microsoft.com/office/drawing/2014/main" id="{AC5D2C18-B437-4DDA-B153-28D656151032}"/>
              </a:ext>
            </a:extLst>
          </p:cNvPr>
          <p:cNvPicPr>
            <a:picLocks noChangeAspect="1"/>
          </p:cNvPicPr>
          <p:nvPr/>
        </p:nvPicPr>
        <p:blipFill>
          <a:blip r:embed="rId3"/>
          <a:stretch>
            <a:fillRect/>
          </a:stretch>
        </p:blipFill>
        <p:spPr>
          <a:xfrm>
            <a:off x="10211597" y="0"/>
            <a:ext cx="1980403" cy="1320800"/>
          </a:xfrm>
          <a:prstGeom prst="rect">
            <a:avLst/>
          </a:prstGeom>
        </p:spPr>
      </p:pic>
      <p:sp>
        <p:nvSpPr>
          <p:cNvPr id="9" name="Titre 1">
            <a:extLst>
              <a:ext uri="{FF2B5EF4-FFF2-40B4-BE49-F238E27FC236}">
                <a16:creationId xmlns:a16="http://schemas.microsoft.com/office/drawing/2014/main" id="{1FEAE720-A28C-478C-8907-42C69F8AA445}"/>
              </a:ext>
            </a:extLst>
          </p:cNvPr>
          <p:cNvSpPr>
            <a:spLocks noGrp="1"/>
          </p:cNvSpPr>
          <p:nvPr>
            <p:ph type="title"/>
          </p:nvPr>
        </p:nvSpPr>
        <p:spPr>
          <a:xfrm>
            <a:off x="364067" y="609600"/>
            <a:ext cx="8909935" cy="2057400"/>
          </a:xfrm>
        </p:spPr>
        <p:txBody>
          <a:bodyPr>
            <a:normAutofit fontScale="90000"/>
          </a:bodyPr>
          <a:lstStyle/>
          <a:p>
            <a:r>
              <a:rPr lang="fr-FR" dirty="0"/>
              <a:t>Phasage du chantier</a:t>
            </a:r>
            <a:br>
              <a:rPr lang="fr-FR" dirty="0"/>
            </a:br>
            <a:r>
              <a:rPr lang="fr-FR" dirty="0">
                <a:solidFill>
                  <a:srgbClr val="1ABABC"/>
                </a:solidFill>
              </a:rPr>
              <a:t>Tranche 1</a:t>
            </a:r>
            <a:br>
              <a:rPr lang="fr-FR" dirty="0">
                <a:solidFill>
                  <a:srgbClr val="1ABABC"/>
                </a:solidFill>
              </a:rPr>
            </a:br>
            <a:br>
              <a:rPr lang="fr-FR" sz="2200" dirty="0">
                <a:solidFill>
                  <a:srgbClr val="1ABABC"/>
                </a:solidFill>
              </a:rPr>
            </a:br>
            <a:r>
              <a:rPr lang="fr-FR" sz="2200" dirty="0">
                <a:solidFill>
                  <a:srgbClr val="1ABABC"/>
                </a:solidFill>
              </a:rPr>
              <a:t>Phase 2 | </a:t>
            </a:r>
            <a:r>
              <a:rPr lang="fr-FR" dirty="0">
                <a:solidFill>
                  <a:srgbClr val="FFC000"/>
                </a:solidFill>
              </a:rPr>
              <a:t>Gendarmerie - Cimetière</a:t>
            </a:r>
          </a:p>
        </p:txBody>
      </p:sp>
    </p:spTree>
    <p:extLst>
      <p:ext uri="{BB962C8B-B14F-4D97-AF65-F5344CB8AC3E}">
        <p14:creationId xmlns:p14="http://schemas.microsoft.com/office/powerpoint/2010/main" val="747097962"/>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358</TotalTime>
  <Words>1060</Words>
  <Application>Microsoft Office PowerPoint</Application>
  <PresentationFormat>Grand écran</PresentationFormat>
  <Paragraphs>98</Paragraphs>
  <Slides>14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Arial</vt:lpstr>
      <vt:lpstr>Times New Roman</vt:lpstr>
      <vt:lpstr>Trebuchet MS</vt:lpstr>
      <vt:lpstr>Verdana</vt:lpstr>
      <vt:lpstr>Wingdings</vt:lpstr>
      <vt:lpstr>Wingdings 3</vt:lpstr>
      <vt:lpstr>Facette</vt:lpstr>
      <vt:lpstr>Travaux de modernisation du réseau collectif des eaux usées de la RN1A Saint-Leu</vt:lpstr>
      <vt:lpstr>Informations principales </vt:lpstr>
      <vt:lpstr>Contexte du réseau </vt:lpstr>
      <vt:lpstr>Nature des travaux </vt:lpstr>
      <vt:lpstr>La pose des réseaux </vt:lpstr>
      <vt:lpstr>Des médiateurs sur le chantier  </vt:lpstr>
      <vt:lpstr>Enjeux en milieu urbain</vt:lpstr>
      <vt:lpstr>Phasage du chantier Tranche 1 Les travaux débuteront le 3 Octobre, avec 2 ateliers en même temps, de Kélonia vers la Ravine Fontaine et du Cimetière vers la Gendarmerie, avec un faible impact sur la circulation.  Phase 1 | Kélonia</vt:lpstr>
      <vt:lpstr>Phasage du chantier Tranche 1  Phase 2 | Gendarmerie - Cimetière</vt:lpstr>
      <vt:lpstr>Phasage du chantier Tranche 1  Phase 3 | Gendarmerie – St Michel</vt:lpstr>
      <vt:lpstr>Phasage du chantier Tranche 2</vt:lpstr>
      <vt:lpstr>Exemple de déviation - Tranche 2</vt:lpstr>
      <vt:lpstr>Phasage du chantier Tranche 3</vt:lpstr>
      <vt:lpstr>Phasage du chantier Tranche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Travaux de modernisation du réseau collectif des eaux usées de la RN1A</dc:title>
  <dc:creator>Nicolas Guy</dc:creator>
  <cp:lastModifiedBy>Chirine Amode</cp:lastModifiedBy>
  <cp:revision>20</cp:revision>
  <dcterms:created xsi:type="dcterms:W3CDTF">2022-09-19T12:38:41Z</dcterms:created>
  <dcterms:modified xsi:type="dcterms:W3CDTF">2022-09-20T13:21:41Z</dcterms:modified>
</cp:coreProperties>
</file>